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2" r:id="rId4"/>
    <p:sldId id="258" r:id="rId5"/>
    <p:sldId id="366" r:id="rId6"/>
    <p:sldId id="369" r:id="rId7"/>
    <p:sldId id="270" r:id="rId8"/>
    <p:sldId id="268" r:id="rId9"/>
    <p:sldId id="269" r:id="rId10"/>
    <p:sldId id="362" r:id="rId11"/>
    <p:sldId id="371" r:id="rId12"/>
    <p:sldId id="372" r:id="rId13"/>
    <p:sldId id="373" r:id="rId14"/>
    <p:sldId id="374" r:id="rId15"/>
    <p:sldId id="263" r:id="rId16"/>
    <p:sldId id="3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p:scale>
          <a:sx n="104" d="100"/>
          <a:sy n="104" d="100"/>
        </p:scale>
        <p:origin x="896"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62364-921A-5D4C-B3D7-D685358350E8}"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AF786-2899-EC4C-9809-F263E37A46D6}" type="slidenum">
              <a:rPr lang="en-US" smtClean="0"/>
              <a:t>‹#›</a:t>
            </a:fld>
            <a:endParaRPr lang="en-US"/>
          </a:p>
        </p:txBody>
      </p:sp>
    </p:spTree>
    <p:extLst>
      <p:ext uri="{BB962C8B-B14F-4D97-AF65-F5344CB8AC3E}">
        <p14:creationId xmlns:p14="http://schemas.microsoft.com/office/powerpoint/2010/main" val="1335060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AF786-2899-EC4C-9809-F263E37A46D6}" type="slidenum">
              <a:rPr lang="en-US" smtClean="0"/>
              <a:t>1</a:t>
            </a:fld>
            <a:endParaRPr lang="en-US"/>
          </a:p>
        </p:txBody>
      </p:sp>
    </p:spTree>
    <p:extLst>
      <p:ext uri="{BB962C8B-B14F-4D97-AF65-F5344CB8AC3E}">
        <p14:creationId xmlns:p14="http://schemas.microsoft.com/office/powerpoint/2010/main" val="2606786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0744-D80C-815A-C0F9-FA440A0620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443C1AB-0733-06BF-974C-A52FBEB78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3DDDA7-0185-7E3E-A730-F413A3238EA9}"/>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5" name="Footer Placeholder 4">
            <a:extLst>
              <a:ext uri="{FF2B5EF4-FFF2-40B4-BE49-F238E27FC236}">
                <a16:creationId xmlns:a16="http://schemas.microsoft.com/office/drawing/2014/main" id="{B9286C7B-63EB-2D11-2773-367508E69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FF592-742E-D261-A0C2-071B1E6EE3AA}"/>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3314833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0810-DF0C-2CB1-8FA7-D91DB2E3C9F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EE773E-9482-41D2-9181-F3A43DC5F7B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F48482-0977-8E5B-7835-3F6576978A67}"/>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5" name="Footer Placeholder 4">
            <a:extLst>
              <a:ext uri="{FF2B5EF4-FFF2-40B4-BE49-F238E27FC236}">
                <a16:creationId xmlns:a16="http://schemas.microsoft.com/office/drawing/2014/main" id="{D9AE9961-BB25-E3EE-A293-2018CF2B2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5E536-564A-BAE3-A42D-3C1D43D24E4E}"/>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88824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70AD16-92FF-1818-F34E-E706F403562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9578C2-C077-0B0E-1DE2-9BE38B30C13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EBE0CD-9037-88BD-0B1C-9564850B4CAF}"/>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5" name="Footer Placeholder 4">
            <a:extLst>
              <a:ext uri="{FF2B5EF4-FFF2-40B4-BE49-F238E27FC236}">
                <a16:creationId xmlns:a16="http://schemas.microsoft.com/office/drawing/2014/main" id="{97BC5BCA-3F2A-515A-CCBD-2866651E2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33826-2256-4521-D755-DC967FA64D30}"/>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302268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3A720-E97A-D2EF-2F08-EE6DF7BBBD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91658B-18D8-47A8-C076-8B567FE8A25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1ADEBE-3248-CECA-68E5-211A39789E43}"/>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5" name="Footer Placeholder 4">
            <a:extLst>
              <a:ext uri="{FF2B5EF4-FFF2-40B4-BE49-F238E27FC236}">
                <a16:creationId xmlns:a16="http://schemas.microsoft.com/office/drawing/2014/main" id="{906ADE7A-B137-E2E7-0C04-4D3B9D8CA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14697-F056-ADD0-85C5-3275F2D3CB85}"/>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203706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9B57-8146-A950-ADE8-BC07CE8954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01B5CE-9736-90B6-476B-1977C7C0A8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7E1F2FD-D1DC-4FD7-CF6E-D6764D862E01}"/>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5" name="Footer Placeholder 4">
            <a:extLst>
              <a:ext uri="{FF2B5EF4-FFF2-40B4-BE49-F238E27FC236}">
                <a16:creationId xmlns:a16="http://schemas.microsoft.com/office/drawing/2014/main" id="{167DAFBB-BE13-4286-3D7A-B168C0DF4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8A9DD-B217-D1C9-3CD3-4827CDBEAB4F}"/>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3036844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F0E6-9D80-1248-3840-69B309C723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5EDAE45-E741-F5B2-1758-844896BEF0E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5248178-060B-71DB-96BA-42D53B6415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7B8450F-C724-B97C-CD30-C68B77D7E1E7}"/>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6" name="Footer Placeholder 5">
            <a:extLst>
              <a:ext uri="{FF2B5EF4-FFF2-40B4-BE49-F238E27FC236}">
                <a16:creationId xmlns:a16="http://schemas.microsoft.com/office/drawing/2014/main" id="{D84507BE-FA46-8486-160A-E15731C1B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146E5-E8C5-EC6C-CD68-115F60B067BC}"/>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245644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F68F-36AD-5320-AB07-6F4F0BFB563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2497E7-CAFD-7A79-4998-A17FB769D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522DD0-C023-DC4B-3396-4078E2B362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50847CC-EC28-2830-2F13-BE0F98DE06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C9C5C9-DEC9-5ABD-891F-AFBFD08611C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67C51E-DA20-7181-2888-F97B5562E8C7}"/>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8" name="Footer Placeholder 7">
            <a:extLst>
              <a:ext uri="{FF2B5EF4-FFF2-40B4-BE49-F238E27FC236}">
                <a16:creationId xmlns:a16="http://schemas.microsoft.com/office/drawing/2014/main" id="{267103C4-B226-ECCE-50A9-9AAD63B8E5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49E674-25D9-46AE-5F46-3CF088D9F82E}"/>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122480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3E370-3622-C2F4-6F31-66FEE894FF5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19E729E-7FFF-F564-CA54-7A1A88EF3C63}"/>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4" name="Footer Placeholder 3">
            <a:extLst>
              <a:ext uri="{FF2B5EF4-FFF2-40B4-BE49-F238E27FC236}">
                <a16:creationId xmlns:a16="http://schemas.microsoft.com/office/drawing/2014/main" id="{3A5D32E4-87EF-C306-192D-DCFBDC2D66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A8D060-921D-67F9-99A7-E3BB697BB0CC}"/>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17892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1953C-9BC4-9F48-BBDD-503F1EE590FC}"/>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3" name="Footer Placeholder 2">
            <a:extLst>
              <a:ext uri="{FF2B5EF4-FFF2-40B4-BE49-F238E27FC236}">
                <a16:creationId xmlns:a16="http://schemas.microsoft.com/office/drawing/2014/main" id="{78EC1CA6-DDC8-28DE-0D83-681BE07262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0AC5D5-DD22-BAFE-0BA0-FAA5A6A82C2B}"/>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298058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90B0-F44D-6A62-55B8-92E512C90C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DF3DC0E-D80C-1C07-C982-10DE883C03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2DC8521-D0F5-96F0-2BC0-A145359CD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1025BA-7103-7853-784C-D3F9A56E705E}"/>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6" name="Footer Placeholder 5">
            <a:extLst>
              <a:ext uri="{FF2B5EF4-FFF2-40B4-BE49-F238E27FC236}">
                <a16:creationId xmlns:a16="http://schemas.microsoft.com/office/drawing/2014/main" id="{A67199F8-65BB-7E63-AE89-A2FDEA67E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52096-A105-DC38-260A-B360D48F531D}"/>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217178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80F6-1D1D-9E6E-6129-F2EB662A36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4FD6980-63EB-5B18-FBF9-28BF97F29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01D5E1-96F1-ECC9-5C52-095229130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6F4FDA-48EE-5172-D737-ED6A535FBBF4}"/>
              </a:ext>
            </a:extLst>
          </p:cNvPr>
          <p:cNvSpPr>
            <a:spLocks noGrp="1"/>
          </p:cNvSpPr>
          <p:nvPr>
            <p:ph type="dt" sz="half" idx="10"/>
          </p:nvPr>
        </p:nvSpPr>
        <p:spPr/>
        <p:txBody>
          <a:bodyPr/>
          <a:lstStyle/>
          <a:p>
            <a:fld id="{0D98BAA6-6343-2244-AF10-47469621B3FB}" type="datetimeFigureOut">
              <a:rPr lang="en-US" smtClean="0"/>
              <a:t>6/15/23</a:t>
            </a:fld>
            <a:endParaRPr lang="en-US"/>
          </a:p>
        </p:txBody>
      </p:sp>
      <p:sp>
        <p:nvSpPr>
          <p:cNvPr id="6" name="Footer Placeholder 5">
            <a:extLst>
              <a:ext uri="{FF2B5EF4-FFF2-40B4-BE49-F238E27FC236}">
                <a16:creationId xmlns:a16="http://schemas.microsoft.com/office/drawing/2014/main" id="{21253772-3942-0BB9-3152-15E8C9869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D8F551-523F-E723-BFD8-B355A2A93D88}"/>
              </a:ext>
            </a:extLst>
          </p:cNvPr>
          <p:cNvSpPr>
            <a:spLocks noGrp="1"/>
          </p:cNvSpPr>
          <p:nvPr>
            <p:ph type="sldNum" sz="quarter" idx="12"/>
          </p:nvPr>
        </p:nvSpPr>
        <p:spPr/>
        <p:txBody>
          <a:bodyPr/>
          <a:lstStyle/>
          <a:p>
            <a:fld id="{8C3B9DE9-5A70-B449-AFE2-52BB10712323}" type="slidenum">
              <a:rPr lang="en-US" smtClean="0"/>
              <a:t>‹#›</a:t>
            </a:fld>
            <a:endParaRPr lang="en-US"/>
          </a:p>
        </p:txBody>
      </p:sp>
    </p:spTree>
    <p:extLst>
      <p:ext uri="{BB962C8B-B14F-4D97-AF65-F5344CB8AC3E}">
        <p14:creationId xmlns:p14="http://schemas.microsoft.com/office/powerpoint/2010/main" val="93185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ADE3D-F3AF-3CCF-0A14-8E9968C2BB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26942E-1152-97E8-4B9D-8396157FFA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CC6AAC-69BB-F2FF-1E65-B0EB70E78E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98BAA6-6343-2244-AF10-47469621B3FB}" type="datetimeFigureOut">
              <a:rPr lang="en-US" smtClean="0"/>
              <a:t>6/15/23</a:t>
            </a:fld>
            <a:endParaRPr lang="en-US"/>
          </a:p>
        </p:txBody>
      </p:sp>
      <p:sp>
        <p:nvSpPr>
          <p:cNvPr id="5" name="Footer Placeholder 4">
            <a:extLst>
              <a:ext uri="{FF2B5EF4-FFF2-40B4-BE49-F238E27FC236}">
                <a16:creationId xmlns:a16="http://schemas.microsoft.com/office/drawing/2014/main" id="{27084DBA-7472-39B2-D413-11BBBD30DE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E2D867-B1A1-69EE-6F00-065059C29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B9DE9-5A70-B449-AFE2-52BB10712323}" type="slidenum">
              <a:rPr lang="en-US" smtClean="0"/>
              <a:t>‹#›</a:t>
            </a:fld>
            <a:endParaRPr lang="en-US"/>
          </a:p>
        </p:txBody>
      </p:sp>
    </p:spTree>
    <p:extLst>
      <p:ext uri="{BB962C8B-B14F-4D97-AF65-F5344CB8AC3E}">
        <p14:creationId xmlns:p14="http://schemas.microsoft.com/office/powerpoint/2010/main" val="2323096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chine Learning in Fraud Detection — Use Cases | by Maruti Techlabs |  MLearning.ai | Medium">
            <a:extLst>
              <a:ext uri="{FF2B5EF4-FFF2-40B4-BE49-F238E27FC236}">
                <a16:creationId xmlns:a16="http://schemas.microsoft.com/office/drawing/2014/main" id="{21FACBD7-B488-8A64-0B7F-A217B60573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57" r="4955"/>
          <a:stretch/>
        </p:blipFill>
        <p:spPr bwMode="auto">
          <a:xfrm>
            <a:off x="643466" y="1579630"/>
            <a:ext cx="6569451" cy="3976217"/>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5">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888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DA3DB-B9FA-BF6A-BD3F-EC058DA52FB3}"/>
              </a:ext>
            </a:extLst>
          </p:cNvPr>
          <p:cNvSpPr>
            <a:spLocks noGrp="1"/>
          </p:cNvSpPr>
          <p:nvPr>
            <p:ph type="ctrTitle"/>
          </p:nvPr>
        </p:nvSpPr>
        <p:spPr>
          <a:xfrm>
            <a:off x="7824487" y="640081"/>
            <a:ext cx="4184784" cy="2788919"/>
          </a:xfrm>
        </p:spPr>
        <p:txBody>
          <a:bodyPr vert="horz" lIns="91440" tIns="45720" rIns="91440" bIns="45720" rtlCol="0" anchor="ctr">
            <a:normAutofit/>
          </a:bodyPr>
          <a:lstStyle/>
          <a:p>
            <a:pPr algn="l"/>
            <a:r>
              <a:rPr lang="en-US" kern="1200">
                <a:solidFill>
                  <a:srgbClr val="FFFFFF"/>
                </a:solidFill>
                <a:latin typeface="+mj-lt"/>
                <a:ea typeface="+mj-ea"/>
                <a:cs typeface="+mj-cs"/>
              </a:rPr>
              <a:t>FRAUD DETECTION</a:t>
            </a:r>
            <a:endParaRPr lang="en-US" kern="1200" dirty="0">
              <a:solidFill>
                <a:srgbClr val="FFFFFF"/>
              </a:solidFill>
              <a:latin typeface="+mj-lt"/>
              <a:ea typeface="+mj-ea"/>
              <a:cs typeface="+mj-cs"/>
            </a:endParaRPr>
          </a:p>
        </p:txBody>
      </p:sp>
      <p:pic>
        <p:nvPicPr>
          <p:cNvPr id="4" name="image1.png" descr="Logo&#10;&#10;Description automatically generated with low confidence">
            <a:extLst>
              <a:ext uri="{FF2B5EF4-FFF2-40B4-BE49-F238E27FC236}">
                <a16:creationId xmlns:a16="http://schemas.microsoft.com/office/drawing/2014/main" id="{E2ECCE61-D36D-76D5-BAFC-BAA68C8B7967}"/>
              </a:ext>
            </a:extLst>
          </p:cNvPr>
          <p:cNvPicPr/>
          <p:nvPr/>
        </p:nvPicPr>
        <p:blipFill>
          <a:blip r:embed="rId4"/>
          <a:srcRect/>
          <a:stretch>
            <a:fillRect/>
          </a:stretch>
        </p:blipFill>
        <p:spPr>
          <a:xfrm>
            <a:off x="182729" y="0"/>
            <a:ext cx="1635978" cy="808400"/>
          </a:xfrm>
          <a:prstGeom prst="rect">
            <a:avLst/>
          </a:prstGeom>
          <a:ln/>
        </p:spPr>
      </p:pic>
      <p:sp>
        <p:nvSpPr>
          <p:cNvPr id="5" name="TextBox 4">
            <a:extLst>
              <a:ext uri="{FF2B5EF4-FFF2-40B4-BE49-F238E27FC236}">
                <a16:creationId xmlns:a16="http://schemas.microsoft.com/office/drawing/2014/main" id="{000EA0B3-0165-9035-FAA3-365BD5623516}"/>
              </a:ext>
            </a:extLst>
          </p:cNvPr>
          <p:cNvSpPr txBox="1"/>
          <p:nvPr/>
        </p:nvSpPr>
        <p:spPr>
          <a:xfrm>
            <a:off x="9551774" y="4977114"/>
            <a:ext cx="2457498" cy="1754326"/>
          </a:xfrm>
          <a:prstGeom prst="rect">
            <a:avLst/>
          </a:prstGeom>
          <a:noFill/>
        </p:spPr>
        <p:txBody>
          <a:bodyPr wrap="square" rtlCol="0">
            <a:spAutoFit/>
          </a:bodyPr>
          <a:lstStyle/>
          <a:p>
            <a:r>
              <a:rPr lang="en-US" dirty="0"/>
              <a:t>Presented by:</a:t>
            </a:r>
          </a:p>
          <a:p>
            <a:pPr marL="342900" indent="-342900">
              <a:buFont typeface="+mj-lt"/>
              <a:buAutoNum type="arabicPeriod"/>
            </a:pPr>
            <a:r>
              <a:rPr lang="en-US" dirty="0"/>
              <a:t>B. Sai Madhavi</a:t>
            </a:r>
          </a:p>
          <a:p>
            <a:pPr marL="342900" indent="-342900">
              <a:buFont typeface="+mj-lt"/>
              <a:buAutoNum type="arabicPeriod"/>
            </a:pPr>
            <a:r>
              <a:rPr lang="en-US" dirty="0"/>
              <a:t>Ruchi Bhatt</a:t>
            </a:r>
          </a:p>
          <a:p>
            <a:pPr marL="342900" indent="-342900">
              <a:buFont typeface="+mj-lt"/>
              <a:buAutoNum type="arabicPeriod"/>
            </a:pPr>
            <a:r>
              <a:rPr lang="en-US" dirty="0"/>
              <a:t>Shashank</a:t>
            </a:r>
          </a:p>
          <a:p>
            <a:pPr marL="342900" indent="-342900">
              <a:buFont typeface="+mj-lt"/>
              <a:buAutoNum type="arabicPeriod"/>
            </a:pPr>
            <a:r>
              <a:rPr lang="en-US" dirty="0"/>
              <a:t>Naman</a:t>
            </a:r>
          </a:p>
          <a:p>
            <a:pPr marL="342900" indent="-342900">
              <a:buFont typeface="+mj-lt"/>
              <a:buAutoNum type="arabicPeriod"/>
            </a:pPr>
            <a:r>
              <a:rPr lang="en-US" dirty="0"/>
              <a:t>Vishal</a:t>
            </a:r>
          </a:p>
        </p:txBody>
      </p:sp>
    </p:spTree>
    <p:extLst>
      <p:ext uri="{BB962C8B-B14F-4D97-AF65-F5344CB8AC3E}">
        <p14:creationId xmlns:p14="http://schemas.microsoft.com/office/powerpoint/2010/main" val="2806731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D96A5-6852-9508-04B4-07615FDFB617}"/>
              </a:ext>
            </a:extLst>
          </p:cNvPr>
          <p:cNvSpPr>
            <a:spLocks noGrp="1"/>
          </p:cNvSpPr>
          <p:nvPr>
            <p:ph type="title"/>
          </p:nvPr>
        </p:nvSpPr>
        <p:spPr>
          <a:xfrm>
            <a:off x="2229800" y="237499"/>
            <a:ext cx="4126258" cy="1119060"/>
          </a:xfrm>
        </p:spPr>
        <p:txBody>
          <a:bodyPr>
            <a:normAutofit/>
          </a:bodyPr>
          <a:lstStyle/>
          <a:p>
            <a:r>
              <a:rPr lang="en-US" sz="3600" dirty="0">
                <a:solidFill>
                  <a:srgbClr val="0070C0"/>
                </a:solidFill>
                <a:latin typeface="Times New Roman" panose="02020603050405020304" pitchFamily="18" charset="0"/>
                <a:cs typeface="Times New Roman" panose="02020603050405020304" pitchFamily="18" charset="0"/>
              </a:rPr>
              <a:t>Feature Engineering</a:t>
            </a:r>
          </a:p>
        </p:txBody>
      </p:sp>
      <p:sp>
        <p:nvSpPr>
          <p:cNvPr id="3" name="Content Placeholder 2">
            <a:extLst>
              <a:ext uri="{FF2B5EF4-FFF2-40B4-BE49-F238E27FC236}">
                <a16:creationId xmlns:a16="http://schemas.microsoft.com/office/drawing/2014/main" id="{802BE46A-6EAB-EC30-53C8-7B74BAF0C330}"/>
              </a:ext>
            </a:extLst>
          </p:cNvPr>
          <p:cNvSpPr>
            <a:spLocks noGrp="1"/>
          </p:cNvSpPr>
          <p:nvPr>
            <p:ph idx="1"/>
          </p:nvPr>
        </p:nvSpPr>
        <p:spPr>
          <a:xfrm>
            <a:off x="942067" y="1356559"/>
            <a:ext cx="4977578" cy="2867031"/>
          </a:xfrm>
        </p:spPr>
        <p:txBody>
          <a:bodyPr anchor="ctr">
            <a:normAutofit/>
          </a:bodyPr>
          <a:lstStyle/>
          <a:p>
            <a:pPr marL="342900" lvl="0" indent="-342900">
              <a:buFont typeface="+mj-lt"/>
              <a:buAutoNum type="alphaL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variables category, state and job Label encoding has been applied</a:t>
            </a:r>
          </a:p>
          <a:p>
            <a:pPr marL="342900" indent="-342900">
              <a:spcAft>
                <a:spcPts val="800"/>
              </a:spcAft>
              <a:buFont typeface="+mj-lt"/>
              <a:buAutoNum type="alphaLcPeriod"/>
            </a:pPr>
            <a:r>
              <a:rPr lang="en-IN" sz="1400" dirty="0">
                <a:latin typeface="Times New Roman" panose="02020603050405020304" pitchFamily="18" charset="0"/>
                <a:cs typeface="Times New Roman" panose="02020603050405020304" pitchFamily="18" charset="0"/>
              </a:rPr>
              <a:t>The features 'zip', '</a:t>
            </a:r>
            <a:r>
              <a:rPr lang="en-IN" sz="1400" dirty="0" err="1">
                <a:latin typeface="Times New Roman" panose="02020603050405020304" pitchFamily="18" charset="0"/>
                <a:cs typeface="Times New Roman" panose="02020603050405020304" pitchFamily="18" charset="0"/>
              </a:rPr>
              <a:t>lat</a:t>
            </a:r>
            <a:r>
              <a:rPr lang="en-IN" sz="1400" dirty="0">
                <a:latin typeface="Times New Roman" panose="02020603050405020304" pitchFamily="18" charset="0"/>
                <a:cs typeface="Times New Roman" panose="02020603050405020304" pitchFamily="18" charset="0"/>
              </a:rPr>
              <a:t>', 'long', '</a:t>
            </a:r>
            <a:r>
              <a:rPr lang="en-IN" sz="1400" dirty="0" err="1">
                <a:latin typeface="Times New Roman" panose="02020603050405020304" pitchFamily="18" charset="0"/>
                <a:cs typeface="Times New Roman" panose="02020603050405020304" pitchFamily="18" charset="0"/>
              </a:rPr>
              <a:t>city_pop</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unix_time</a:t>
            </a:r>
            <a:r>
              <a:rPr lang="en-IN" sz="1400" dirty="0">
                <a:latin typeface="Times New Roman" panose="02020603050405020304" pitchFamily="18" charset="0"/>
                <a:cs typeface="Times New Roman" panose="02020603050405020304" pitchFamily="18" charset="0"/>
              </a:rPr>
              <a:t>', 'merch_</a:t>
            </a:r>
            <a:r>
              <a:rPr lang="en-IN" sz="1400" dirty="0" err="1">
                <a:latin typeface="Times New Roman" panose="02020603050405020304" pitchFamily="18" charset="0"/>
                <a:cs typeface="Times New Roman" panose="02020603050405020304" pitchFamily="18" charset="0"/>
              </a:rPr>
              <a:t>lat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merch_long</a:t>
            </a:r>
            <a:r>
              <a:rPr lang="en-IN" sz="1400" dirty="0">
                <a:latin typeface="Times New Roman" panose="02020603050405020304" pitchFamily="18" charset="0"/>
                <a:cs typeface="Times New Roman" panose="02020603050405020304" pitchFamily="18" charset="0"/>
              </a:rPr>
              <a:t>' have been assumed to provide no significant information in the model building phase. Hence, they along with the original features that have been encoded have been dropped from the dataset.</a:t>
            </a:r>
          </a:p>
          <a:p>
            <a:pPr marL="342900" indent="-342900">
              <a:spcAft>
                <a:spcPts val="800"/>
              </a:spcAft>
              <a:buFont typeface="+mj-lt"/>
              <a:buAutoNum type="alphaLcPeriod"/>
            </a:pPr>
            <a:r>
              <a:rPr lang="en-IN" sz="1400" dirty="0">
                <a:latin typeface="Times New Roman" panose="02020603050405020304" pitchFamily="18" charset="0"/>
                <a:cs typeface="Times New Roman" panose="02020603050405020304" pitchFamily="18" charset="0"/>
              </a:rPr>
              <a:t>Log transformation has been applied to the amount column</a:t>
            </a:r>
          </a:p>
          <a:p>
            <a:pPr marL="342900" lvl="0" indent="-342900">
              <a:spcAft>
                <a:spcPts val="800"/>
              </a:spcAft>
              <a:buFont typeface="+mj-lt"/>
              <a:buAutoNum type="alphaLcPeriod"/>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Bar chart">
            <a:extLst>
              <a:ext uri="{FF2B5EF4-FFF2-40B4-BE49-F238E27FC236}">
                <a16:creationId xmlns:a16="http://schemas.microsoft.com/office/drawing/2014/main" id="{84734DCF-6519-BEB9-D612-1C4561A8E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6098" y="1629089"/>
            <a:ext cx="3425650" cy="3425650"/>
          </a:xfrm>
          <a:prstGeom prst="rect">
            <a:avLst/>
          </a:prstGeom>
        </p:spPr>
      </p:pic>
      <p:pic>
        <p:nvPicPr>
          <p:cNvPr id="5" name="image1.png" descr="Logo&#10;&#10;Description automatically generated with low confidence">
            <a:extLst>
              <a:ext uri="{FF2B5EF4-FFF2-40B4-BE49-F238E27FC236}">
                <a16:creationId xmlns:a16="http://schemas.microsoft.com/office/drawing/2014/main" id="{8590668F-B080-E80F-4A38-4941A7AFB14A}"/>
              </a:ext>
            </a:extLst>
          </p:cNvPr>
          <p:cNvPicPr/>
          <p:nvPr/>
        </p:nvPicPr>
        <p:blipFill>
          <a:blip r:embed="rId4"/>
          <a:srcRect/>
          <a:stretch>
            <a:fillRect/>
          </a:stretch>
        </p:blipFill>
        <p:spPr>
          <a:xfrm>
            <a:off x="6175" y="16425"/>
            <a:ext cx="1635978" cy="808400"/>
          </a:xfrm>
          <a:prstGeom prst="rect">
            <a:avLst/>
          </a:prstGeom>
          <a:ln/>
        </p:spPr>
      </p:pic>
      <p:pic>
        <p:nvPicPr>
          <p:cNvPr id="6" name="Picture 5" descr="A screenshot of a computer&#10;&#10;Description automatically generated with medium confidence">
            <a:extLst>
              <a:ext uri="{FF2B5EF4-FFF2-40B4-BE49-F238E27FC236}">
                <a16:creationId xmlns:a16="http://schemas.microsoft.com/office/drawing/2014/main" id="{E6218058-DCEE-3377-73E6-991817615EE9}"/>
              </a:ext>
            </a:extLst>
          </p:cNvPr>
          <p:cNvPicPr>
            <a:picLocks noChangeAspect="1"/>
          </p:cNvPicPr>
          <p:nvPr/>
        </p:nvPicPr>
        <p:blipFill>
          <a:blip r:embed="rId5"/>
          <a:stretch>
            <a:fillRect/>
          </a:stretch>
        </p:blipFill>
        <p:spPr>
          <a:xfrm>
            <a:off x="777566" y="3571103"/>
            <a:ext cx="5630770" cy="3114165"/>
          </a:xfrm>
          <a:prstGeom prst="rect">
            <a:avLst/>
          </a:prstGeom>
        </p:spPr>
      </p:pic>
    </p:spTree>
    <p:extLst>
      <p:ext uri="{BB962C8B-B14F-4D97-AF65-F5344CB8AC3E}">
        <p14:creationId xmlns:p14="http://schemas.microsoft.com/office/powerpoint/2010/main" val="328418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descr="Statistics">
            <a:extLst>
              <a:ext uri="{FF2B5EF4-FFF2-40B4-BE49-F238E27FC236}">
                <a16:creationId xmlns:a16="http://schemas.microsoft.com/office/drawing/2014/main" id="{70DD10FB-CBD1-E5FB-7E90-88021682C1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439" y="929820"/>
            <a:ext cx="5002092" cy="5002092"/>
          </a:xfrm>
          <a:prstGeom prst="rect">
            <a:avLst/>
          </a:prstGeom>
        </p:spPr>
      </p:pic>
      <p:sp useBgFill="1">
        <p:nvSpPr>
          <p:cNvPr id="12" name="Rectangle 11">
            <a:extLst>
              <a:ext uri="{FF2B5EF4-FFF2-40B4-BE49-F238E27FC236}">
                <a16:creationId xmlns:a16="http://schemas.microsoft.com/office/drawing/2014/main" id="{6A14B83C-B379-41FC-8327-600DA7EFD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F42DC2E-AE20-6E8A-0F4B-A4241FD685BD}"/>
              </a:ext>
            </a:extLst>
          </p:cNvPr>
          <p:cNvSpPr>
            <a:spLocks noGrp="1"/>
          </p:cNvSpPr>
          <p:nvPr>
            <p:ph type="title"/>
          </p:nvPr>
        </p:nvSpPr>
        <p:spPr>
          <a:xfrm>
            <a:off x="1970304" y="151099"/>
            <a:ext cx="5257798" cy="726224"/>
          </a:xfrm>
        </p:spPr>
        <p:txBody>
          <a:bodyPr vert="horz" wrap="square" lIns="91440" tIns="45720" rIns="91440" bIns="45720" rtlCol="0" anchor="ctr">
            <a:normAutofit/>
          </a:bodyPr>
          <a:lstStyle/>
          <a:p>
            <a:r>
              <a:rPr lang="en-US" sz="3200" dirty="0">
                <a:solidFill>
                  <a:srgbClr val="0070C0"/>
                </a:solidFill>
              </a:rPr>
              <a:t>Basic model</a:t>
            </a:r>
          </a:p>
        </p:txBody>
      </p:sp>
      <p:pic>
        <p:nvPicPr>
          <p:cNvPr id="7" name="Picture 6" descr="A screenshot of a computer program&#10;&#10;Description automatically generated with low confidence">
            <a:extLst>
              <a:ext uri="{FF2B5EF4-FFF2-40B4-BE49-F238E27FC236}">
                <a16:creationId xmlns:a16="http://schemas.microsoft.com/office/drawing/2014/main" id="{3830AC72-3982-5B7B-0760-830B13F6BC1F}"/>
              </a:ext>
            </a:extLst>
          </p:cNvPr>
          <p:cNvPicPr>
            <a:picLocks noChangeAspect="1"/>
          </p:cNvPicPr>
          <p:nvPr/>
        </p:nvPicPr>
        <p:blipFill>
          <a:blip r:embed="rId4"/>
          <a:stretch>
            <a:fillRect/>
          </a:stretch>
        </p:blipFill>
        <p:spPr>
          <a:xfrm>
            <a:off x="6567871" y="1424859"/>
            <a:ext cx="5041910" cy="4752000"/>
          </a:xfrm>
          <a:prstGeom prst="rect">
            <a:avLst/>
          </a:prstGeom>
          <a:effectLst>
            <a:outerShdw blurRad="508000" dist="101600" dir="5400000" algn="tl" rotWithShape="0">
              <a:prstClr val="black">
                <a:alpha val="10000"/>
              </a:prstClr>
            </a:outerShdw>
          </a:effectLst>
        </p:spPr>
      </p:pic>
      <p:pic>
        <p:nvPicPr>
          <p:cNvPr id="5" name="Content Placeholder 4" descr="A screenshot of a computer&#10;&#10;Description automatically generated with medium confidence">
            <a:extLst>
              <a:ext uri="{FF2B5EF4-FFF2-40B4-BE49-F238E27FC236}">
                <a16:creationId xmlns:a16="http://schemas.microsoft.com/office/drawing/2014/main" id="{37D516E7-3442-4102-91CD-F19709E15459}"/>
              </a:ext>
            </a:extLst>
          </p:cNvPr>
          <p:cNvPicPr>
            <a:picLocks noGrp="1" noChangeAspect="1"/>
          </p:cNvPicPr>
          <p:nvPr>
            <p:ph idx="1"/>
          </p:nvPr>
        </p:nvPicPr>
        <p:blipFill>
          <a:blip r:embed="rId5"/>
          <a:stretch>
            <a:fillRect/>
          </a:stretch>
        </p:blipFill>
        <p:spPr>
          <a:xfrm>
            <a:off x="650086" y="1424859"/>
            <a:ext cx="5455138" cy="4623229"/>
          </a:xfrm>
          <a:prstGeom prst="rect">
            <a:avLst/>
          </a:prstGeom>
          <a:effectLst>
            <a:outerShdw blurRad="508000" dist="101600" dir="5400000" algn="tl" rotWithShape="0">
              <a:prstClr val="black">
                <a:alpha val="10000"/>
              </a:prstClr>
            </a:outerShdw>
          </a:effectLst>
        </p:spPr>
      </p:pic>
      <p:pic>
        <p:nvPicPr>
          <p:cNvPr id="9" name="image1.png" descr="Logo&#10;&#10;Description automatically generated with low confidence">
            <a:extLst>
              <a:ext uri="{FF2B5EF4-FFF2-40B4-BE49-F238E27FC236}">
                <a16:creationId xmlns:a16="http://schemas.microsoft.com/office/drawing/2014/main" id="{B9845DEA-0D1B-AEEB-C792-9B2BA747882C}"/>
              </a:ext>
            </a:extLst>
          </p:cNvPr>
          <p:cNvPicPr/>
          <p:nvPr/>
        </p:nvPicPr>
        <p:blipFill>
          <a:blip r:embed="rId6"/>
          <a:srcRect/>
          <a:stretch>
            <a:fillRect/>
          </a:stretch>
        </p:blipFill>
        <p:spPr>
          <a:xfrm>
            <a:off x="6175" y="16425"/>
            <a:ext cx="1635978" cy="808400"/>
          </a:xfrm>
          <a:prstGeom prst="rect">
            <a:avLst/>
          </a:prstGeom>
          <a:ln/>
        </p:spPr>
      </p:pic>
    </p:spTree>
    <p:extLst>
      <p:ext uri="{BB962C8B-B14F-4D97-AF65-F5344CB8AC3E}">
        <p14:creationId xmlns:p14="http://schemas.microsoft.com/office/powerpoint/2010/main" val="253969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E700A8-AE52-4017-8C7E-C20956F7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6" name="Rectangle 15">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78F530DA-C7D1-4968-8F8A-8700C2BB2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02171B8B-3ADD-22BB-9C4C-A1FE4C819508}"/>
              </a:ext>
            </a:extLst>
          </p:cNvPr>
          <p:cNvSpPr>
            <a:spLocks noGrp="1"/>
          </p:cNvSpPr>
          <p:nvPr>
            <p:ph type="title"/>
          </p:nvPr>
        </p:nvSpPr>
        <p:spPr>
          <a:xfrm>
            <a:off x="1198181" y="2957934"/>
            <a:ext cx="3795840" cy="2779769"/>
          </a:xfrm>
        </p:spPr>
        <p:txBody>
          <a:bodyPr vert="horz" lIns="91440" tIns="45720" rIns="91440" bIns="45720" rtlCol="0" anchor="t">
            <a:normAutofit/>
          </a:bodyPr>
          <a:lstStyle/>
          <a:p>
            <a:r>
              <a:rPr lang="en-US" kern="1200" dirty="0">
                <a:solidFill>
                  <a:srgbClr val="0070C0"/>
                </a:solidFill>
                <a:latin typeface="+mj-lt"/>
                <a:ea typeface="+mj-ea"/>
                <a:cs typeface="+mj-cs"/>
              </a:rPr>
              <a:t>Undersampling</a:t>
            </a:r>
            <a:r>
              <a:rPr lang="en-US" kern="1200" dirty="0">
                <a:solidFill>
                  <a:schemeClr val="tx1"/>
                </a:solidFill>
                <a:latin typeface="+mj-lt"/>
                <a:ea typeface="+mj-ea"/>
                <a:cs typeface="+mj-cs"/>
              </a:rPr>
              <a:t> </a:t>
            </a:r>
          </a:p>
        </p:txBody>
      </p:sp>
      <p:pic>
        <p:nvPicPr>
          <p:cNvPr id="5" name="Content Placeholder 4" descr="A screenshot of a computer program&#10;&#10;Description automatically generated with medium confidence">
            <a:extLst>
              <a:ext uri="{FF2B5EF4-FFF2-40B4-BE49-F238E27FC236}">
                <a16:creationId xmlns:a16="http://schemas.microsoft.com/office/drawing/2014/main" id="{5076A373-AE54-CEFF-B9B6-6B2D8ED3F1AA}"/>
              </a:ext>
            </a:extLst>
          </p:cNvPr>
          <p:cNvPicPr>
            <a:picLocks noGrp="1" noChangeAspect="1"/>
          </p:cNvPicPr>
          <p:nvPr>
            <p:ph idx="1"/>
          </p:nvPr>
        </p:nvPicPr>
        <p:blipFill>
          <a:blip r:embed="rId3"/>
          <a:stretch>
            <a:fillRect/>
          </a:stretch>
        </p:blipFill>
        <p:spPr>
          <a:xfrm>
            <a:off x="5359151" y="1294746"/>
            <a:ext cx="6107166" cy="4259747"/>
          </a:xfrm>
          <a:prstGeom prst="rect">
            <a:avLst/>
          </a:prstGeom>
        </p:spPr>
      </p:pic>
      <p:pic>
        <p:nvPicPr>
          <p:cNvPr id="6" name="image1.png" descr="Logo&#10;&#10;Description automatically generated with low confidence">
            <a:extLst>
              <a:ext uri="{FF2B5EF4-FFF2-40B4-BE49-F238E27FC236}">
                <a16:creationId xmlns:a16="http://schemas.microsoft.com/office/drawing/2014/main" id="{107BC0EE-EB69-A358-5E04-0958596CBE50}"/>
              </a:ext>
            </a:extLst>
          </p:cNvPr>
          <p:cNvPicPr/>
          <p:nvPr/>
        </p:nvPicPr>
        <p:blipFill>
          <a:blip r:embed="rId4"/>
          <a:srcRect/>
          <a:stretch>
            <a:fillRect/>
          </a:stretch>
        </p:blipFill>
        <p:spPr>
          <a:xfrm>
            <a:off x="6175" y="16425"/>
            <a:ext cx="1635978" cy="808400"/>
          </a:xfrm>
          <a:prstGeom prst="rect">
            <a:avLst/>
          </a:prstGeom>
          <a:ln/>
        </p:spPr>
      </p:pic>
    </p:spTree>
    <p:extLst>
      <p:ext uri="{BB962C8B-B14F-4D97-AF65-F5344CB8AC3E}">
        <p14:creationId xmlns:p14="http://schemas.microsoft.com/office/powerpoint/2010/main" val="4025451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51F6560-D61C-400F-B71A-3FDEBF451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19AF740-DB45-5939-3606-6415D668405F}"/>
              </a:ext>
            </a:extLst>
          </p:cNvPr>
          <p:cNvSpPr>
            <a:spLocks noGrp="1"/>
          </p:cNvSpPr>
          <p:nvPr>
            <p:ph type="title"/>
          </p:nvPr>
        </p:nvSpPr>
        <p:spPr>
          <a:xfrm>
            <a:off x="2206668" y="224505"/>
            <a:ext cx="6628413" cy="675441"/>
          </a:xfrm>
        </p:spPr>
        <p:txBody>
          <a:bodyPr vert="horz" wrap="square" lIns="91440" tIns="45720" rIns="91440" bIns="45720" rtlCol="0" anchor="t">
            <a:normAutofit/>
          </a:bodyPr>
          <a:lstStyle/>
          <a:p>
            <a:r>
              <a:rPr lang="en-US" sz="4200" dirty="0">
                <a:solidFill>
                  <a:srgbClr val="0070C0"/>
                </a:solidFill>
              </a:rPr>
              <a:t>Model after under sampling</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1D73F800-2FD4-B794-0A7C-140872258A48}"/>
              </a:ext>
            </a:extLst>
          </p:cNvPr>
          <p:cNvPicPr>
            <a:picLocks noGrp="1" noChangeAspect="1"/>
          </p:cNvPicPr>
          <p:nvPr>
            <p:ph idx="1"/>
          </p:nvPr>
        </p:nvPicPr>
        <p:blipFill>
          <a:blip r:embed="rId2"/>
          <a:stretch>
            <a:fillRect/>
          </a:stretch>
        </p:blipFill>
        <p:spPr>
          <a:xfrm>
            <a:off x="550863" y="1665535"/>
            <a:ext cx="5734847" cy="3526930"/>
          </a:xfrm>
          <a:prstGeom prst="rect">
            <a:avLst/>
          </a:prstGeom>
          <a:effectLst>
            <a:outerShdw blurRad="508000" dist="101600" dir="5400000" algn="tl" rotWithShape="0">
              <a:prstClr val="black">
                <a:alpha val="10000"/>
              </a:prstClr>
            </a:outerShdw>
          </a:effectLst>
        </p:spPr>
      </p:pic>
      <p:pic>
        <p:nvPicPr>
          <p:cNvPr id="7" name="Picture 6" descr="A picture containing text, line, diagram, plot&#10;&#10;Description automatically generated">
            <a:extLst>
              <a:ext uri="{FF2B5EF4-FFF2-40B4-BE49-F238E27FC236}">
                <a16:creationId xmlns:a16="http://schemas.microsoft.com/office/drawing/2014/main" id="{7CB3B32E-37E6-654C-0527-5F40B4493A6E}"/>
              </a:ext>
            </a:extLst>
          </p:cNvPr>
          <p:cNvPicPr>
            <a:picLocks noChangeAspect="1"/>
          </p:cNvPicPr>
          <p:nvPr/>
        </p:nvPicPr>
        <p:blipFill>
          <a:blip r:embed="rId3"/>
          <a:stretch>
            <a:fillRect/>
          </a:stretch>
        </p:blipFill>
        <p:spPr>
          <a:xfrm>
            <a:off x="6836573" y="1665535"/>
            <a:ext cx="4645743" cy="3751435"/>
          </a:xfrm>
          <a:prstGeom prst="rect">
            <a:avLst/>
          </a:prstGeom>
          <a:effectLst>
            <a:outerShdw blurRad="508000" dist="101600" dir="5400000" algn="tl" rotWithShape="0">
              <a:prstClr val="black">
                <a:alpha val="10000"/>
              </a:prstClr>
            </a:outerShdw>
          </a:effectLst>
        </p:spPr>
      </p:pic>
      <p:pic>
        <p:nvPicPr>
          <p:cNvPr id="8" name="image1.png" descr="Logo&#10;&#10;Description automatically generated with low confidence">
            <a:extLst>
              <a:ext uri="{FF2B5EF4-FFF2-40B4-BE49-F238E27FC236}">
                <a16:creationId xmlns:a16="http://schemas.microsoft.com/office/drawing/2014/main" id="{C7FF1149-85C0-C7B9-2C05-5029C4075947}"/>
              </a:ext>
            </a:extLst>
          </p:cNvPr>
          <p:cNvPicPr/>
          <p:nvPr/>
        </p:nvPicPr>
        <p:blipFill>
          <a:blip r:embed="rId4"/>
          <a:srcRect/>
          <a:stretch>
            <a:fillRect/>
          </a:stretch>
        </p:blipFill>
        <p:spPr>
          <a:xfrm>
            <a:off x="6175" y="16425"/>
            <a:ext cx="1635978" cy="808400"/>
          </a:xfrm>
          <a:prstGeom prst="rect">
            <a:avLst/>
          </a:prstGeom>
          <a:ln/>
        </p:spPr>
      </p:pic>
    </p:spTree>
    <p:extLst>
      <p:ext uri="{BB962C8B-B14F-4D97-AF65-F5344CB8AC3E}">
        <p14:creationId xmlns:p14="http://schemas.microsoft.com/office/powerpoint/2010/main" val="238880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4059D9B-2E55-47FE-A188-0F9BD734E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E5686EB-1041-875C-B160-A2942242BA3B}"/>
              </a:ext>
            </a:extLst>
          </p:cNvPr>
          <p:cNvSpPr>
            <a:spLocks noGrp="1"/>
          </p:cNvSpPr>
          <p:nvPr>
            <p:ph type="title"/>
          </p:nvPr>
        </p:nvSpPr>
        <p:spPr>
          <a:xfrm>
            <a:off x="1136822" y="258011"/>
            <a:ext cx="5689197" cy="675441"/>
          </a:xfrm>
        </p:spPr>
        <p:txBody>
          <a:bodyPr vert="horz" wrap="square" lIns="91440" tIns="45720" rIns="91440" bIns="45720" rtlCol="0" anchor="t">
            <a:normAutofit fontScale="90000"/>
          </a:bodyPr>
          <a:lstStyle/>
          <a:p>
            <a:r>
              <a:rPr lang="en-US" sz="3200" dirty="0">
                <a:solidFill>
                  <a:srgbClr val="0070C0"/>
                </a:solidFill>
              </a:rPr>
              <a:t>         Final optimization of the model</a:t>
            </a:r>
          </a:p>
        </p:txBody>
      </p:sp>
      <p:pic>
        <p:nvPicPr>
          <p:cNvPr id="11" name="Picture 10" descr="A picture containing text, line, diagram, plot&#10;&#10;Description automatically generated">
            <a:extLst>
              <a:ext uri="{FF2B5EF4-FFF2-40B4-BE49-F238E27FC236}">
                <a16:creationId xmlns:a16="http://schemas.microsoft.com/office/drawing/2014/main" id="{A83CE944-1445-DAA0-3307-EB7C062470D7}"/>
              </a:ext>
            </a:extLst>
          </p:cNvPr>
          <p:cNvPicPr>
            <a:picLocks noChangeAspect="1"/>
          </p:cNvPicPr>
          <p:nvPr/>
        </p:nvPicPr>
        <p:blipFill>
          <a:blip r:embed="rId2"/>
          <a:stretch>
            <a:fillRect/>
          </a:stretch>
        </p:blipFill>
        <p:spPr>
          <a:xfrm>
            <a:off x="7182873" y="3134715"/>
            <a:ext cx="4122067" cy="3452230"/>
          </a:xfrm>
          <a:prstGeom prst="rect">
            <a:avLst/>
          </a:prstGeom>
          <a:effectLst>
            <a:outerShdw blurRad="508000" dist="101600" dir="5400000" algn="tl" rotWithShape="0">
              <a:prstClr val="black">
                <a:alpha val="10000"/>
              </a:prstClr>
            </a:outerShdw>
          </a:effectLst>
        </p:spPr>
      </p:pic>
      <p:pic>
        <p:nvPicPr>
          <p:cNvPr id="5" name="Content Placeholder 4" descr="A screenshot of a computer&#10;&#10;Description automatically generated with medium confidence">
            <a:extLst>
              <a:ext uri="{FF2B5EF4-FFF2-40B4-BE49-F238E27FC236}">
                <a16:creationId xmlns:a16="http://schemas.microsoft.com/office/drawing/2014/main" id="{A2AB3704-F210-E38C-7227-7E83B6F4C18B}"/>
              </a:ext>
            </a:extLst>
          </p:cNvPr>
          <p:cNvPicPr>
            <a:picLocks noGrp="1" noChangeAspect="1"/>
          </p:cNvPicPr>
          <p:nvPr>
            <p:ph idx="1"/>
          </p:nvPr>
        </p:nvPicPr>
        <p:blipFill>
          <a:blip r:embed="rId3"/>
          <a:stretch>
            <a:fillRect/>
          </a:stretch>
        </p:blipFill>
        <p:spPr>
          <a:xfrm>
            <a:off x="550863" y="1042080"/>
            <a:ext cx="5237502" cy="3126218"/>
          </a:xfrm>
          <a:prstGeom prst="rect">
            <a:avLst/>
          </a:prstGeom>
        </p:spPr>
      </p:pic>
      <p:pic>
        <p:nvPicPr>
          <p:cNvPr id="7" name="Picture 6" descr="A screenshot of a computer program&#10;&#10;Description automatically generated with medium confidence">
            <a:extLst>
              <a:ext uri="{FF2B5EF4-FFF2-40B4-BE49-F238E27FC236}">
                <a16:creationId xmlns:a16="http://schemas.microsoft.com/office/drawing/2014/main" id="{13EDED92-A43B-3948-B018-AA4B78432963}"/>
              </a:ext>
            </a:extLst>
          </p:cNvPr>
          <p:cNvPicPr>
            <a:picLocks noChangeAspect="1"/>
          </p:cNvPicPr>
          <p:nvPr/>
        </p:nvPicPr>
        <p:blipFill rotWithShape="1">
          <a:blip r:embed="rId4"/>
          <a:srcRect l="172" t="6170"/>
          <a:stretch/>
        </p:blipFill>
        <p:spPr>
          <a:xfrm>
            <a:off x="364082" y="4436076"/>
            <a:ext cx="5424283" cy="2064841"/>
          </a:xfrm>
          <a:prstGeom prst="rect">
            <a:avLst/>
          </a:prstGeom>
          <a:effectLst>
            <a:outerShdw blurRad="508000" dist="101600" dir="5400000" algn="tl" rotWithShape="0">
              <a:prstClr val="black">
                <a:alpha val="10000"/>
              </a:prst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id="{D7E37BE2-969F-DEA2-305A-AAA2EF92C379}"/>
              </a:ext>
            </a:extLst>
          </p:cNvPr>
          <p:cNvPicPr>
            <a:picLocks noChangeAspect="1"/>
          </p:cNvPicPr>
          <p:nvPr/>
        </p:nvPicPr>
        <p:blipFill>
          <a:blip r:embed="rId5"/>
          <a:stretch>
            <a:fillRect/>
          </a:stretch>
        </p:blipFill>
        <p:spPr>
          <a:xfrm>
            <a:off x="7182873" y="318847"/>
            <a:ext cx="4478964" cy="2497021"/>
          </a:xfrm>
          <a:prstGeom prst="rect">
            <a:avLst/>
          </a:prstGeom>
          <a:effectLst>
            <a:outerShdw blurRad="508000" dist="101600" dir="5400000" algn="tl" rotWithShape="0">
              <a:prstClr val="black">
                <a:alpha val="10000"/>
              </a:prstClr>
            </a:outerShdw>
          </a:effectLst>
        </p:spPr>
      </p:pic>
      <p:pic>
        <p:nvPicPr>
          <p:cNvPr id="12" name="image1.png" descr="Logo&#10;&#10;Description automatically generated with low confidence">
            <a:extLst>
              <a:ext uri="{FF2B5EF4-FFF2-40B4-BE49-F238E27FC236}">
                <a16:creationId xmlns:a16="http://schemas.microsoft.com/office/drawing/2014/main" id="{78EEC968-6A4B-44E7-184E-6616F9324DB7}"/>
              </a:ext>
            </a:extLst>
          </p:cNvPr>
          <p:cNvPicPr/>
          <p:nvPr/>
        </p:nvPicPr>
        <p:blipFill>
          <a:blip r:embed="rId6"/>
          <a:srcRect/>
          <a:stretch>
            <a:fillRect/>
          </a:stretch>
        </p:blipFill>
        <p:spPr>
          <a:xfrm>
            <a:off x="6175" y="16425"/>
            <a:ext cx="1635978" cy="808400"/>
          </a:xfrm>
          <a:prstGeom prst="rect">
            <a:avLst/>
          </a:prstGeom>
          <a:ln/>
        </p:spPr>
      </p:pic>
    </p:spTree>
    <p:extLst>
      <p:ext uri="{BB962C8B-B14F-4D97-AF65-F5344CB8AC3E}">
        <p14:creationId xmlns:p14="http://schemas.microsoft.com/office/powerpoint/2010/main" val="22589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6B2B3-0382-7B00-EB7D-199703573A5C}"/>
              </a:ext>
            </a:extLst>
          </p:cNvPr>
          <p:cNvSpPr>
            <a:spLocks noGrp="1"/>
          </p:cNvSpPr>
          <p:nvPr>
            <p:ph type="title"/>
          </p:nvPr>
        </p:nvSpPr>
        <p:spPr>
          <a:xfrm>
            <a:off x="894182" y="891540"/>
            <a:ext cx="5851050" cy="843271"/>
          </a:xfrm>
        </p:spPr>
        <p:txBody>
          <a:bodyPr>
            <a:normAutofit/>
          </a:bodyPr>
          <a:lstStyle/>
          <a:p>
            <a:r>
              <a:rPr lang="en-US" sz="2800" dirty="0">
                <a:solidFill>
                  <a:srgbClr val="0070C0"/>
                </a:solidFill>
                <a:latin typeface="Times New Roman" panose="02020603050405020304" pitchFamily="18" charset="0"/>
                <a:cs typeface="Times New Roman" panose="02020603050405020304" pitchFamily="18" charset="0"/>
              </a:rPr>
              <a:t>Conclusion and Future perspective</a:t>
            </a:r>
          </a:p>
        </p:txBody>
      </p:sp>
      <p:sp>
        <p:nvSpPr>
          <p:cNvPr id="3" name="Content Placeholder 2">
            <a:extLst>
              <a:ext uri="{FF2B5EF4-FFF2-40B4-BE49-F238E27FC236}">
                <a16:creationId xmlns:a16="http://schemas.microsoft.com/office/drawing/2014/main" id="{8CAD84D7-0CFA-A16D-EE96-009364E31CF9}"/>
              </a:ext>
            </a:extLst>
          </p:cNvPr>
          <p:cNvSpPr>
            <a:spLocks noGrp="1"/>
          </p:cNvSpPr>
          <p:nvPr>
            <p:ph idx="1"/>
          </p:nvPr>
        </p:nvSpPr>
        <p:spPr>
          <a:xfrm>
            <a:off x="690296" y="1953875"/>
            <a:ext cx="6258821" cy="4144699"/>
          </a:xfrm>
        </p:spPr>
        <p:txBody>
          <a:bodyPr>
            <a:noAutofit/>
          </a:bodyPr>
          <a:lstStyle/>
          <a:p>
            <a:r>
              <a:rPr lang="en-IN" sz="1600" b="0" i="0" u="none" strike="noStrike" dirty="0">
                <a:effectLst/>
                <a:latin typeface="Times New Roman" panose="02020603050405020304" pitchFamily="18" charset="0"/>
                <a:cs typeface="Times New Roman" panose="02020603050405020304" pitchFamily="18" charset="0"/>
              </a:rPr>
              <a:t>Final model has been developed for fraud detection using Random forest and the accuracy was found to be 95%</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Fraud detection models heavily rely on the quality and availability of data. If the data used for training the model is incomplete, inaccurate, or biased, it can negatively impact the model's performance. Additionally, if there is a lack of labeled data representing fraudulent activities, the model may struggle to learn effectively</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Fraudsters continually develop new techniques to evade detection, and fraud detection models may not be able to keep up with these evolving strategies. The model might be effective against known patterns of fraud, but it could struggle to identify new or sophisticated fraudulent activities.</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Fraud patterns and behaviors can change over time, leading to concept drift. If the model is not regularly retrained or adapted to these changes, its performance may degrade over time. Continuous monitoring and model maintenance are necessary to ensure its effectiveness.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b="0" i="0" u="none" strike="noStrike" dirty="0">
              <a:effectLst/>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5" name="Picture 4" descr="Three arrows on bullseye">
            <a:extLst>
              <a:ext uri="{FF2B5EF4-FFF2-40B4-BE49-F238E27FC236}">
                <a16:creationId xmlns:a16="http://schemas.microsoft.com/office/drawing/2014/main" id="{41589E85-408B-8738-0B53-6E16117CB111}"/>
              </a:ext>
            </a:extLst>
          </p:cNvPr>
          <p:cNvPicPr>
            <a:picLocks noChangeAspect="1"/>
          </p:cNvPicPr>
          <p:nvPr/>
        </p:nvPicPr>
        <p:blipFill rotWithShape="1">
          <a:blip r:embed="rId2"/>
          <a:srcRect r="25393" b="-2"/>
          <a:stretch/>
        </p:blipFill>
        <p:spPr>
          <a:xfrm>
            <a:off x="7636364" y="891540"/>
            <a:ext cx="4555637" cy="4421865"/>
          </a:xfrm>
          <a:prstGeom prst="rect">
            <a:avLst/>
          </a:prstGeom>
          <a:effectLst>
            <a:outerShdw blurRad="406400" dist="317500" dir="5400000" sx="89000" sy="89000" rotWithShape="0">
              <a:prstClr val="black">
                <a:alpha val="15000"/>
              </a:prstClr>
            </a:outerShdw>
          </a:effectLst>
        </p:spPr>
      </p:pic>
      <p:pic>
        <p:nvPicPr>
          <p:cNvPr id="4" name="image1.png" descr="Logo&#10;&#10;Description automatically generated with low confidence">
            <a:extLst>
              <a:ext uri="{FF2B5EF4-FFF2-40B4-BE49-F238E27FC236}">
                <a16:creationId xmlns:a16="http://schemas.microsoft.com/office/drawing/2014/main" id="{B8DBFA02-43BE-E269-085D-14C8DAA7ACBE}"/>
              </a:ext>
            </a:extLst>
          </p:cNvPr>
          <p:cNvPicPr/>
          <p:nvPr/>
        </p:nvPicPr>
        <p:blipFill>
          <a:blip r:embed="rId3"/>
          <a:srcRect/>
          <a:stretch>
            <a:fillRect/>
          </a:stretch>
        </p:blipFill>
        <p:spPr>
          <a:xfrm>
            <a:off x="182729" y="0"/>
            <a:ext cx="1635978" cy="808400"/>
          </a:xfrm>
          <a:prstGeom prst="rect">
            <a:avLst/>
          </a:prstGeom>
          <a:ln/>
        </p:spPr>
      </p:pic>
    </p:spTree>
    <p:extLst>
      <p:ext uri="{BB962C8B-B14F-4D97-AF65-F5344CB8AC3E}">
        <p14:creationId xmlns:p14="http://schemas.microsoft.com/office/powerpoint/2010/main" val="49979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900+ Fraud Prevention Stock Photos, Pictures &amp; Royalty-Free Images -  iStock | Security, Fraud, Fraud protection">
            <a:extLst>
              <a:ext uri="{FF2B5EF4-FFF2-40B4-BE49-F238E27FC236}">
                <a16:creationId xmlns:a16="http://schemas.microsoft.com/office/drawing/2014/main" id="{A39708EB-79ED-4380-99DB-0818FFB73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85" t="9091" r="7330"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D206D1-00FF-C81B-415D-8DA9AC0ECB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20622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408AF-577C-1C50-8CB6-0333B65F80D3}"/>
              </a:ext>
            </a:extLst>
          </p:cNvPr>
          <p:cNvSpPr>
            <a:spLocks noGrp="1"/>
          </p:cNvSpPr>
          <p:nvPr>
            <p:ph type="title"/>
          </p:nvPr>
        </p:nvSpPr>
        <p:spPr>
          <a:xfrm>
            <a:off x="821336" y="1007209"/>
            <a:ext cx="5181510" cy="1341058"/>
          </a:xfrm>
        </p:spPr>
        <p:txBody>
          <a:bodyPr>
            <a:normAutofit/>
          </a:bodyPr>
          <a:lstStyle/>
          <a:p>
            <a:r>
              <a:rPr lang="en-US" sz="4000" dirty="0">
                <a:latin typeface="Times New Roman" panose="02020603050405020304" pitchFamily="18" charset="0"/>
                <a:cs typeface="Times New Roman" panose="02020603050405020304" pitchFamily="18" charset="0"/>
              </a:rPr>
              <a:t>What is Fraud</a:t>
            </a:r>
          </a:p>
        </p:txBody>
      </p:sp>
      <p:sp>
        <p:nvSpPr>
          <p:cNvPr id="3" name="Content Placeholder 2">
            <a:extLst>
              <a:ext uri="{FF2B5EF4-FFF2-40B4-BE49-F238E27FC236}">
                <a16:creationId xmlns:a16="http://schemas.microsoft.com/office/drawing/2014/main" id="{9CD680F7-6778-238F-0054-F6DE7F82E9E2}"/>
              </a:ext>
            </a:extLst>
          </p:cNvPr>
          <p:cNvSpPr>
            <a:spLocks noGrp="1"/>
          </p:cNvSpPr>
          <p:nvPr>
            <p:ph idx="1"/>
          </p:nvPr>
        </p:nvSpPr>
        <p:spPr>
          <a:xfrm>
            <a:off x="648930" y="2406650"/>
            <a:ext cx="5181508" cy="3722438"/>
          </a:xfrm>
        </p:spPr>
        <p:txBody>
          <a:bodyPr>
            <a:normAutofit/>
          </a:bodyPr>
          <a:lstStyle/>
          <a:p>
            <a:r>
              <a:rPr lang="en-IN" sz="1200" dirty="0">
                <a:effectLst/>
                <a:latin typeface="Times New Roman" panose="02020603050405020304" pitchFamily="18" charset="0"/>
                <a:ea typeface="Calibri" panose="020F0502020204030204" pitchFamily="34" charset="0"/>
                <a:cs typeface="Times New Roman" panose="02020603050405020304" pitchFamily="18" charset="0"/>
              </a:rPr>
              <a:t>For years, fraud has been a serious issue in sectors like banking, medical, insurance and almost all the areas especially because of the rise in online transactions through different online mode like net banking, credit/debit cards payment, </a:t>
            </a: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PhonePe</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IN" sz="1200" dirty="0">
                <a:effectLst/>
                <a:latin typeface="Times New Roman" panose="02020603050405020304" pitchFamily="18" charset="0"/>
                <a:ea typeface="Calibri" panose="020F0502020204030204" pitchFamily="34" charset="0"/>
                <a:cs typeface="Times New Roman" panose="02020603050405020304" pitchFamily="18" charset="0"/>
              </a:rPr>
              <a:t>Nowadays, Machine Learning Algorithms in Artificial Intelligence provides intelligent solutions to most of the problems that manual and traditional approach beings find tough to deal with particularly within the field of fraud detection.</a:t>
            </a:r>
          </a:p>
          <a:p>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According to PwC's 2022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Global Economic Crime and Fraud Survey</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for example, 46% of the respondents experienced at least one type of fraud over the previous 24 months. The study also reported a rising threat from external perpetrators, who typically leverage the new technologies adopted by modern businesses, such as ecommerce platforms and social media, as a hidden door to access users’ assets and personal data.</a:t>
            </a:r>
          </a:p>
          <a:p>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Sadly, the ML-based countermeasures deployed to address this massive issue have been rather mild. According to ACFE's 2022 </a:t>
            </a:r>
            <a:r>
              <a:rPr lang="en-IN" sz="1200" i="1" dirty="0">
                <a:effectLst/>
                <a:latin typeface="Times New Roman" panose="02020603050405020304" pitchFamily="18" charset="0"/>
                <a:ea typeface="Times New Roman" panose="02020603050405020304" pitchFamily="18" charset="0"/>
                <a:cs typeface="Times New Roman" panose="02020603050405020304" pitchFamily="18" charset="0"/>
              </a:rPr>
              <a:t>Anti-Fraud Technology Benchmarking Report</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for example, only 17% of organizations surveyed used AI and machine learning to detect fraud.</a:t>
            </a:r>
          </a:p>
          <a:p>
            <a:pPr marL="0" indent="0">
              <a:buNone/>
            </a:pPr>
            <a:endParaRPr lang="en-US" sz="1200" dirty="0">
              <a:latin typeface="Times New Roman" panose="02020603050405020304" pitchFamily="18" charset="0"/>
              <a:cs typeface="Times New Roman" panose="02020603050405020304" pitchFamily="18" charset="0"/>
            </a:endParaRPr>
          </a:p>
        </p:txBody>
      </p:sp>
      <p:pic>
        <p:nvPicPr>
          <p:cNvPr id="5" name="Picture 4" descr="Computer script on a screen">
            <a:extLst>
              <a:ext uri="{FF2B5EF4-FFF2-40B4-BE49-F238E27FC236}">
                <a16:creationId xmlns:a16="http://schemas.microsoft.com/office/drawing/2014/main" id="{3CE66E48-6826-EE72-2710-E3044DCFD94B}"/>
              </a:ext>
            </a:extLst>
          </p:cNvPr>
          <p:cNvPicPr>
            <a:picLocks noChangeAspect="1"/>
          </p:cNvPicPr>
          <p:nvPr/>
        </p:nvPicPr>
        <p:blipFill rotWithShape="1">
          <a:blip r:embed="rId2"/>
          <a:srcRect l="1188" r="40385" b="-1"/>
          <a:stretch/>
        </p:blipFill>
        <p:spPr>
          <a:xfrm>
            <a:off x="6189155" y="10"/>
            <a:ext cx="6002844" cy="6857990"/>
          </a:xfrm>
          <a:prstGeom prst="rect">
            <a:avLst/>
          </a:prstGeom>
          <a:effectLst/>
        </p:spPr>
      </p:pic>
      <p:pic>
        <p:nvPicPr>
          <p:cNvPr id="4" name="image1.png" descr="Logo&#10;&#10;Description automatically generated with low confidence">
            <a:extLst>
              <a:ext uri="{FF2B5EF4-FFF2-40B4-BE49-F238E27FC236}">
                <a16:creationId xmlns:a16="http://schemas.microsoft.com/office/drawing/2014/main" id="{7E2895C1-A6F4-9F72-2151-DBF19B88C692}"/>
              </a:ext>
            </a:extLst>
          </p:cNvPr>
          <p:cNvPicPr/>
          <p:nvPr/>
        </p:nvPicPr>
        <p:blipFill>
          <a:blip r:embed="rId3"/>
          <a:srcRect/>
          <a:stretch>
            <a:fillRect/>
          </a:stretch>
        </p:blipFill>
        <p:spPr>
          <a:xfrm>
            <a:off x="90786" y="152990"/>
            <a:ext cx="1635978" cy="808400"/>
          </a:xfrm>
          <a:prstGeom prst="rect">
            <a:avLst/>
          </a:prstGeom>
          <a:ln/>
        </p:spPr>
      </p:pic>
    </p:spTree>
    <p:extLst>
      <p:ext uri="{BB962C8B-B14F-4D97-AF65-F5344CB8AC3E}">
        <p14:creationId xmlns:p14="http://schemas.microsoft.com/office/powerpoint/2010/main" val="408810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B3D8C-16A6-B73C-E3CF-803D511C0EAD}"/>
              </a:ext>
            </a:extLst>
          </p:cNvPr>
          <p:cNvSpPr>
            <a:spLocks noGrp="1"/>
          </p:cNvSpPr>
          <p:nvPr>
            <p:ph type="title"/>
          </p:nvPr>
        </p:nvSpPr>
        <p:spPr>
          <a:xfrm>
            <a:off x="5297762" y="329184"/>
            <a:ext cx="6251110" cy="1783080"/>
          </a:xfrm>
        </p:spPr>
        <p:txBody>
          <a:bodyPr anchor="b">
            <a:normAutofit/>
          </a:bodyPr>
          <a:lstStyle/>
          <a:p>
            <a:r>
              <a:rPr lang="en-US" sz="5400" dirty="0">
                <a:latin typeface="Times New Roman" panose="02020603050405020304" pitchFamily="18" charset="0"/>
                <a:cs typeface="Times New Roman" panose="02020603050405020304" pitchFamily="18" charset="0"/>
              </a:rPr>
              <a:t>Business objectives </a:t>
            </a:r>
          </a:p>
        </p:txBody>
      </p:sp>
      <p:pic>
        <p:nvPicPr>
          <p:cNvPr id="23" name="Picture 6" descr="Graph on document with pen">
            <a:extLst>
              <a:ext uri="{FF2B5EF4-FFF2-40B4-BE49-F238E27FC236}">
                <a16:creationId xmlns:a16="http://schemas.microsoft.com/office/drawing/2014/main" id="{657973A2-E567-7783-2CAF-2BECCDDC6890}"/>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4">
            <a:extLst>
              <a:ext uri="{FF2B5EF4-FFF2-40B4-BE49-F238E27FC236}">
                <a16:creationId xmlns:a16="http://schemas.microsoft.com/office/drawing/2014/main" id="{F92F2F67-9D6C-065B-5F4C-986BABCEC9B5}"/>
              </a:ext>
            </a:extLst>
          </p:cNvPr>
          <p:cNvSpPr>
            <a:spLocks noGrp="1"/>
          </p:cNvSpPr>
          <p:nvPr>
            <p:ph idx="1"/>
          </p:nvPr>
        </p:nvSpPr>
        <p:spPr>
          <a:xfrm>
            <a:off x="5297762" y="2706624"/>
            <a:ext cx="6251110" cy="3483864"/>
          </a:xfrm>
        </p:spPr>
        <p:txBody>
          <a:bodyPr>
            <a:normAutofit/>
          </a:bodyPr>
          <a:lstStyle/>
          <a:p>
            <a:r>
              <a:rPr lang="en-IN" sz="2000" b="0" i="0" u="none" strike="noStrike" dirty="0">
                <a:effectLst/>
                <a:latin typeface="Times New Roman" panose="02020603050405020304" pitchFamily="18" charset="0"/>
                <a:cs typeface="Times New Roman" panose="02020603050405020304" pitchFamily="18" charset="0"/>
              </a:rPr>
              <a:t>Credit card fraud detection is an </a:t>
            </a:r>
            <a:r>
              <a:rPr lang="en-IN" sz="2000" b="0" i="0" u="none" strike="noStrike" dirty="0" err="1">
                <a:effectLst/>
                <a:latin typeface="Times New Roman" panose="02020603050405020304" pitchFamily="18" charset="0"/>
                <a:cs typeface="Times New Roman" panose="02020603050405020304" pitchFamily="18" charset="0"/>
              </a:rPr>
              <a:t>immenent</a:t>
            </a:r>
            <a:r>
              <a:rPr lang="en-IN" sz="2000" b="0" i="0" u="none" strike="noStrike" dirty="0">
                <a:effectLst/>
                <a:latin typeface="Times New Roman" panose="02020603050405020304" pitchFamily="18" charset="0"/>
                <a:cs typeface="Times New Roman" panose="02020603050405020304" pitchFamily="18" charset="0"/>
              </a:rPr>
              <a:t> problem to every company in the banking industry. Detecting and preventing credit card fraud is a necessity for banks.</a:t>
            </a:r>
          </a:p>
          <a:p>
            <a:r>
              <a:rPr lang="en-IN" sz="2000" b="0" i="0" u="none" strike="noStrike" dirty="0">
                <a:effectLst/>
                <a:latin typeface="Times New Roman" panose="02020603050405020304" pitchFamily="18" charset="0"/>
                <a:cs typeface="Times New Roman" panose="02020603050405020304" pitchFamily="18" charset="0"/>
              </a:rPr>
              <a:t>Hence, our objective here is to develop a machine learning model that detects fraudulent transactions based on the historical transactional data of customers with a pool of merchants and provide a cost benefit analysis of the model to the stakeholders and provide them with appropriate recommendations to adopt in order to mitigate fraud risks.</a:t>
            </a:r>
          </a:p>
          <a:p>
            <a:endParaRPr lang="en-US" sz="2000" dirty="0">
              <a:latin typeface="Times New Roman" panose="02020603050405020304" pitchFamily="18" charset="0"/>
              <a:cs typeface="Times New Roman" panose="02020603050405020304" pitchFamily="18" charset="0"/>
            </a:endParaRPr>
          </a:p>
        </p:txBody>
      </p:sp>
      <p:pic>
        <p:nvPicPr>
          <p:cNvPr id="6" name="image1.png" descr="Logo&#10;&#10;Description automatically generated with low confidence">
            <a:extLst>
              <a:ext uri="{FF2B5EF4-FFF2-40B4-BE49-F238E27FC236}">
                <a16:creationId xmlns:a16="http://schemas.microsoft.com/office/drawing/2014/main" id="{90018E2E-558B-C0DE-FACA-6F6FAF1E4625}"/>
              </a:ext>
            </a:extLst>
          </p:cNvPr>
          <p:cNvPicPr/>
          <p:nvPr/>
        </p:nvPicPr>
        <p:blipFill>
          <a:blip r:embed="rId3"/>
          <a:srcRect/>
          <a:stretch>
            <a:fillRect/>
          </a:stretch>
        </p:blipFill>
        <p:spPr>
          <a:xfrm>
            <a:off x="212533" y="92598"/>
            <a:ext cx="1635978" cy="808400"/>
          </a:xfrm>
          <a:prstGeom prst="rect">
            <a:avLst/>
          </a:prstGeom>
          <a:ln/>
        </p:spPr>
      </p:pic>
    </p:spTree>
    <p:extLst>
      <p:ext uri="{BB962C8B-B14F-4D97-AF65-F5344CB8AC3E}">
        <p14:creationId xmlns:p14="http://schemas.microsoft.com/office/powerpoint/2010/main" val="337901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A657268-0EEF-572A-F9CA-38D5385E261F}"/>
              </a:ext>
            </a:extLst>
          </p:cNvPr>
          <p:cNvSpPr>
            <a:spLocks noGrp="1"/>
          </p:cNvSpPr>
          <p:nvPr>
            <p:ph type="title"/>
          </p:nvPr>
        </p:nvSpPr>
        <p:spPr>
          <a:xfrm>
            <a:off x="1131856" y="483646"/>
            <a:ext cx="4008583" cy="5974414"/>
          </a:xfrm>
        </p:spPr>
        <p:txBody>
          <a:bodyPr anchor="ctr">
            <a:normAutofit/>
          </a:bodyPr>
          <a:lstStyle/>
          <a:p>
            <a:r>
              <a:rPr lang="en-US" sz="6200" dirty="0">
                <a:solidFill>
                  <a:srgbClr val="FFFFFF"/>
                </a:solidFill>
                <a:latin typeface="Times New Roman" panose="02020603050405020304" pitchFamily="18" charset="0"/>
                <a:cs typeface="Times New Roman" panose="02020603050405020304" pitchFamily="18" charset="0"/>
              </a:rPr>
              <a:t>Data set description</a:t>
            </a: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E6FFF91D-2406-51D5-CA48-54A16155F872}"/>
              </a:ext>
            </a:extLst>
          </p:cNvPr>
          <p:cNvSpPr>
            <a:spLocks noGrp="1"/>
          </p:cNvSpPr>
          <p:nvPr>
            <p:ph idx="1"/>
          </p:nvPr>
        </p:nvSpPr>
        <p:spPr>
          <a:xfrm>
            <a:off x="6297233" y="518400"/>
            <a:ext cx="4771607" cy="5837949"/>
          </a:xfrm>
        </p:spPr>
        <p:txBody>
          <a:bodyPr anchor="ctr">
            <a:noAutofit/>
          </a:bodyPr>
          <a:lstStyle/>
          <a:p>
            <a:pPr marL="0" indent="0">
              <a:buNone/>
            </a:pPr>
            <a:r>
              <a:rPr lang="en-US"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The dataset is taken from Kaggle, real-time fraud detection. It contains 1296675 rows and 22 columns.</a:t>
            </a:r>
            <a:endPar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1100" dirty="0" err="1">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trans_date_trans_time</a:t>
            </a:r>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The date and time of the transaction.</a:t>
            </a:r>
          </a:p>
          <a:p>
            <a:r>
              <a:rPr lang="en-IN" sz="1100" dirty="0" err="1">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cc_num</a:t>
            </a:r>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credit card number </a:t>
            </a:r>
          </a:p>
          <a:p>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merchant: Merchant who was getting paid.</a:t>
            </a:r>
          </a:p>
          <a:p>
            <a:r>
              <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category: In what area does that merchant deal</a:t>
            </a:r>
            <a:r>
              <a:rPr lang="en-IN" sz="1100" dirty="0">
                <a:solidFill>
                  <a:schemeClr val="tx1">
                    <a:alpha val="80000"/>
                  </a:schemeClr>
                </a:solidFill>
                <a:effectLst/>
                <a:latin typeface="Times New Roman" panose="02020603050405020304" pitchFamily="18" charset="0"/>
                <a:cs typeface="Times New Roman" panose="02020603050405020304" pitchFamily="18" charset="0"/>
              </a:rPr>
              <a:t> </a:t>
            </a:r>
          </a:p>
          <a:p>
            <a:r>
              <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amt: Amount of money in American Dollars</a:t>
            </a:r>
            <a:r>
              <a:rPr lang="en-IN" sz="1100" dirty="0">
                <a:solidFill>
                  <a:schemeClr val="tx1">
                    <a:alpha val="80000"/>
                  </a:schemeClr>
                </a:solidFill>
                <a:effectLst/>
                <a:latin typeface="Times New Roman" panose="02020603050405020304" pitchFamily="18" charset="0"/>
                <a:cs typeface="Times New Roman" panose="02020603050405020304" pitchFamily="18" charset="0"/>
              </a:rPr>
              <a:t> </a:t>
            </a:r>
            <a:endParaRPr lang="en-IN" sz="1100" dirty="0">
              <a:solidFill>
                <a:schemeClr val="tx1">
                  <a:alpha val="80000"/>
                </a:schemeClr>
              </a:solidFill>
              <a:latin typeface="Times New Roman" panose="02020603050405020304" pitchFamily="18" charset="0"/>
              <a:cs typeface="Times New Roman" panose="02020603050405020304" pitchFamily="18" charset="0"/>
            </a:endParaRPr>
          </a:p>
          <a:p>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First, last : first  and last name of the card holder.</a:t>
            </a:r>
          </a:p>
          <a:p>
            <a:r>
              <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gender: Gender of the </a:t>
            </a:r>
            <a:r>
              <a:rPr lang="en-IN" sz="1100" dirty="0" err="1">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cardholder.Just</a:t>
            </a:r>
            <a:r>
              <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male and female</a:t>
            </a:r>
            <a:r>
              <a:rPr lang="en-IN" sz="1100" dirty="0">
                <a:solidFill>
                  <a:schemeClr val="tx1">
                    <a:alpha val="80000"/>
                  </a:schemeClr>
                </a:solidFill>
                <a:effectLst/>
                <a:latin typeface="Times New Roman" panose="02020603050405020304" pitchFamily="18" charset="0"/>
                <a:cs typeface="Times New Roman" panose="02020603050405020304" pitchFamily="18" charset="0"/>
              </a:rPr>
              <a:t> </a:t>
            </a:r>
          </a:p>
          <a:p>
            <a:r>
              <a:rPr lang="en-IN" sz="1100" dirty="0" err="1">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street:Street</a:t>
            </a:r>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of card holder residence</a:t>
            </a:r>
          </a:p>
          <a:p>
            <a:r>
              <a:rPr lang="en-IN" sz="1100" dirty="0" err="1">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city:city</a:t>
            </a:r>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of card holder residence</a:t>
            </a:r>
          </a:p>
          <a:p>
            <a:r>
              <a:rPr lang="en-IN" sz="1100" dirty="0" err="1">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state:state</a:t>
            </a:r>
            <a:r>
              <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of card holder residence</a:t>
            </a:r>
            <a:r>
              <a:rPr lang="en-IN" sz="1100" dirty="0">
                <a:solidFill>
                  <a:schemeClr val="tx1">
                    <a:alpha val="80000"/>
                  </a:schemeClr>
                </a:solidFill>
                <a:effectLst/>
                <a:latin typeface="Times New Roman" panose="02020603050405020304" pitchFamily="18" charset="0"/>
                <a:cs typeface="Times New Roman" panose="02020603050405020304" pitchFamily="18" charset="0"/>
              </a:rPr>
              <a:t> </a:t>
            </a:r>
          </a:p>
          <a:p>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zip: ZIP code of card holder residence</a:t>
            </a:r>
          </a:p>
          <a:p>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Lat and long :latitude and longitude of card holder</a:t>
            </a:r>
            <a:endParaRPr lang="en-IN" sz="1100" dirty="0">
              <a:solidFill>
                <a:schemeClr val="tx1">
                  <a:alpha val="80000"/>
                </a:schemeClr>
              </a:solidFill>
              <a:effectLst/>
              <a:latin typeface="Times New Roman" panose="02020603050405020304" pitchFamily="18" charset="0"/>
              <a:cs typeface="Times New Roman" panose="02020603050405020304" pitchFamily="18" charset="0"/>
            </a:endParaRPr>
          </a:p>
          <a:p>
            <a:r>
              <a:rPr lang="en-IN" sz="1100" dirty="0" err="1">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city_pop:Population</a:t>
            </a:r>
            <a:r>
              <a:rPr lang="en-IN" sz="1100" dirty="0">
                <a:solidFill>
                  <a:schemeClr val="tx1">
                    <a:alpha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of the city</a:t>
            </a:r>
            <a:r>
              <a:rPr lang="en-IN" sz="1100" dirty="0">
                <a:solidFill>
                  <a:schemeClr val="tx1">
                    <a:alpha val="80000"/>
                  </a:schemeClr>
                </a:solidFill>
                <a:effectLst/>
                <a:latin typeface="Times New Roman" panose="02020603050405020304" pitchFamily="18" charset="0"/>
                <a:cs typeface="Times New Roman" panose="02020603050405020304" pitchFamily="18" charset="0"/>
              </a:rPr>
              <a:t> </a:t>
            </a:r>
            <a:endParaRPr lang="en-IN" sz="1100" dirty="0">
              <a:solidFill>
                <a:schemeClr val="tx1">
                  <a:alpha val="80000"/>
                </a:schemeClr>
              </a:solidFill>
              <a:latin typeface="Times New Roman" panose="02020603050405020304" pitchFamily="18" charset="0"/>
              <a:cs typeface="Times New Roman" panose="02020603050405020304" pitchFamily="18" charset="0"/>
            </a:endParaRPr>
          </a:p>
          <a:p>
            <a:r>
              <a:rPr lang="en-IN" sz="1100" dirty="0" err="1">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job:trade</a:t>
            </a:r>
            <a:r>
              <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of the card holder</a:t>
            </a:r>
          </a:p>
          <a:p>
            <a:r>
              <a:rPr lang="en-IN" sz="1100" dirty="0" err="1">
                <a:solidFill>
                  <a:srgbClr val="3C4043"/>
                </a:solidFill>
                <a:effectLst/>
                <a:latin typeface="Times New Roman" panose="02020603050405020304" pitchFamily="18" charset="0"/>
                <a:ea typeface="Times New Roman" panose="02020603050405020304" pitchFamily="18" charset="0"/>
                <a:cs typeface="Times New Roman" panose="02020603050405020304" pitchFamily="18" charset="0"/>
              </a:rPr>
              <a:t>Dob:Date</a:t>
            </a:r>
            <a:r>
              <a:rPr lang="en-IN" sz="1100" dirty="0">
                <a:solidFill>
                  <a:srgbClr val="3C4043"/>
                </a:solidFill>
                <a:effectLst/>
                <a:latin typeface="Times New Roman" panose="02020603050405020304" pitchFamily="18" charset="0"/>
                <a:ea typeface="Times New Roman" panose="02020603050405020304" pitchFamily="18" charset="0"/>
                <a:cs typeface="Times New Roman" panose="02020603050405020304" pitchFamily="18" charset="0"/>
              </a:rPr>
              <a:t> of birth of the card holder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100" dirty="0" err="1">
                <a:solidFill>
                  <a:srgbClr val="3C4043"/>
                </a:solidFill>
                <a:effectLst/>
                <a:latin typeface="Times New Roman" panose="02020603050405020304" pitchFamily="18" charset="0"/>
                <a:ea typeface="Times New Roman" panose="02020603050405020304" pitchFamily="18" charset="0"/>
                <a:cs typeface="Times New Roman" panose="02020603050405020304" pitchFamily="18" charset="0"/>
              </a:rPr>
              <a:t>trans_num</a:t>
            </a:r>
            <a:r>
              <a:rPr lang="en-IN" sz="1100" dirty="0">
                <a:solidFill>
                  <a:srgbClr val="3C4043"/>
                </a:solidFill>
                <a:effectLst/>
                <a:latin typeface="Times New Roman" panose="02020603050405020304" pitchFamily="18" charset="0"/>
                <a:ea typeface="Times New Roman" panose="02020603050405020304" pitchFamily="18" charset="0"/>
                <a:cs typeface="Times New Roman" panose="02020603050405020304" pitchFamily="18" charset="0"/>
              </a:rPr>
              <a:t>: Transaction ID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100" dirty="0" err="1">
                <a:solidFill>
                  <a:srgbClr val="3C4043"/>
                </a:solidFill>
                <a:effectLst/>
                <a:latin typeface="Times New Roman" panose="02020603050405020304" pitchFamily="18" charset="0"/>
                <a:ea typeface="Times New Roman" panose="02020603050405020304" pitchFamily="18" charset="0"/>
                <a:cs typeface="Times New Roman" panose="02020603050405020304" pitchFamily="18" charset="0"/>
              </a:rPr>
              <a:t>unix_time</a:t>
            </a:r>
            <a:r>
              <a:rPr lang="en-IN" sz="1100" dirty="0">
                <a:solidFill>
                  <a:srgbClr val="3C4043"/>
                </a:solidFill>
                <a:effectLst/>
                <a:latin typeface="Times New Roman" panose="02020603050405020304" pitchFamily="18" charset="0"/>
                <a:ea typeface="Times New Roman" panose="02020603050405020304" pitchFamily="18" charset="0"/>
                <a:cs typeface="Times New Roman" panose="02020603050405020304" pitchFamily="18" charset="0"/>
              </a:rPr>
              <a:t>: Unix time which is the time calculated since 1970 to today.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100" dirty="0" err="1">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merch_lat</a:t>
            </a:r>
            <a:r>
              <a:rPr lang="en-IN" sz="1100" dirty="0">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 and merch long: latitude and longitude of the merchant</a:t>
            </a:r>
            <a:r>
              <a:rPr lang="en-IN" sz="1100" dirty="0">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100" dirty="0" err="1">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is_fraud</a:t>
            </a:r>
            <a:r>
              <a:rPr lang="en-IN" sz="1100" dirty="0">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 Whether the transaction is fraud(1) or not(0)</a:t>
            </a:r>
            <a:r>
              <a:rPr lang="en-IN" sz="1100" dirty="0">
                <a:effectLst/>
                <a:latin typeface="Times New Roman" panose="02020603050405020304" pitchFamily="18" charset="0"/>
                <a:cs typeface="Times New Roman" panose="02020603050405020304" pitchFamily="18" charset="0"/>
              </a:rPr>
              <a:t> </a:t>
            </a:r>
            <a:endParaRPr lang="en-IN" sz="1100" dirty="0">
              <a:solidFill>
                <a:schemeClr val="tx1">
                  <a:alpha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100" dirty="0">
              <a:solidFill>
                <a:schemeClr val="tx1">
                  <a:alpha val="80000"/>
                </a:schemeClr>
              </a:solidFill>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4" name="image1.png" descr="Logo&#10;&#10;Description automatically generated with low confidence">
            <a:extLst>
              <a:ext uri="{FF2B5EF4-FFF2-40B4-BE49-F238E27FC236}">
                <a16:creationId xmlns:a16="http://schemas.microsoft.com/office/drawing/2014/main" id="{001BCE90-4343-F650-5455-F8341C944880}"/>
              </a:ext>
            </a:extLst>
          </p:cNvPr>
          <p:cNvPicPr/>
          <p:nvPr/>
        </p:nvPicPr>
        <p:blipFill>
          <a:blip r:embed="rId2"/>
          <a:srcRect/>
          <a:stretch>
            <a:fillRect/>
          </a:stretch>
        </p:blipFill>
        <p:spPr>
          <a:xfrm>
            <a:off x="150227" y="149952"/>
            <a:ext cx="1635978" cy="808400"/>
          </a:xfrm>
          <a:prstGeom prst="rect">
            <a:avLst/>
          </a:prstGeom>
          <a:ln/>
        </p:spPr>
      </p:pic>
      <p:sp>
        <p:nvSpPr>
          <p:cNvPr id="6" name="TextBox 5">
            <a:extLst>
              <a:ext uri="{FF2B5EF4-FFF2-40B4-BE49-F238E27FC236}">
                <a16:creationId xmlns:a16="http://schemas.microsoft.com/office/drawing/2014/main" id="{687ADBF8-86CD-1D7D-7646-D91A726EE249}"/>
              </a:ext>
            </a:extLst>
          </p:cNvPr>
          <p:cNvSpPr txBox="1"/>
          <p:nvPr/>
        </p:nvSpPr>
        <p:spPr>
          <a:xfrm>
            <a:off x="345079" y="4739196"/>
            <a:ext cx="6098058" cy="646331"/>
          </a:xfrm>
          <a:prstGeom prst="rect">
            <a:avLst/>
          </a:prstGeom>
          <a:noFill/>
        </p:spPr>
        <p:txBody>
          <a:bodyPr wrap="square">
            <a:spAutoFit/>
          </a:bodyPr>
          <a:lstStyle/>
          <a:p>
            <a:r>
              <a:rPr lang="en-US" sz="1800" u="sng" dirty="0">
                <a:solidFill>
                  <a:srgbClr val="0070C0"/>
                </a:solidFill>
              </a:rPr>
              <a:t>https://</a:t>
            </a:r>
            <a:r>
              <a:rPr lang="en-US" sz="1800" u="sng" dirty="0" err="1">
                <a:solidFill>
                  <a:srgbClr val="0070C0"/>
                </a:solidFill>
              </a:rPr>
              <a:t>www.kaggle.com</a:t>
            </a:r>
            <a:r>
              <a:rPr lang="en-US" sz="1800" u="sng" dirty="0">
                <a:solidFill>
                  <a:srgbClr val="0070C0"/>
                </a:solidFill>
              </a:rPr>
              <a:t>/datasets/</a:t>
            </a:r>
            <a:r>
              <a:rPr lang="en-US" sz="1800" u="sng" dirty="0" err="1">
                <a:solidFill>
                  <a:srgbClr val="0070C0"/>
                </a:solidFill>
              </a:rPr>
              <a:t>dermisfit</a:t>
            </a:r>
            <a:r>
              <a:rPr lang="en-US" sz="1800" u="sng" dirty="0">
                <a:solidFill>
                  <a:srgbClr val="0070C0"/>
                </a:solidFill>
              </a:rPr>
              <a:t>/fraud-transactions-dataset</a:t>
            </a:r>
          </a:p>
        </p:txBody>
      </p:sp>
    </p:spTree>
    <p:extLst>
      <p:ext uri="{BB962C8B-B14F-4D97-AF65-F5344CB8AC3E}">
        <p14:creationId xmlns:p14="http://schemas.microsoft.com/office/powerpoint/2010/main" val="1210928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0730" cy="6859693"/>
            <a:chOff x="0" y="0"/>
            <a:chExt cx="18286095" cy="10289540"/>
          </a:xfrm>
        </p:grpSpPr>
        <p:sp>
          <p:nvSpPr>
            <p:cNvPr id="3" name="object 3"/>
            <p:cNvSpPr/>
            <p:nvPr/>
          </p:nvSpPr>
          <p:spPr>
            <a:xfrm>
              <a:off x="0" y="0"/>
              <a:ext cx="18286095" cy="3942715"/>
            </a:xfrm>
            <a:custGeom>
              <a:avLst/>
              <a:gdLst/>
              <a:ahLst/>
              <a:cxnLst/>
              <a:rect l="l" t="t" r="r" b="b"/>
              <a:pathLst>
                <a:path w="18286095" h="3942715">
                  <a:moveTo>
                    <a:pt x="18285706" y="3942610"/>
                  </a:moveTo>
                  <a:lnTo>
                    <a:pt x="0" y="3942610"/>
                  </a:lnTo>
                  <a:lnTo>
                    <a:pt x="0" y="0"/>
                  </a:lnTo>
                  <a:lnTo>
                    <a:pt x="18285706" y="0"/>
                  </a:lnTo>
                  <a:lnTo>
                    <a:pt x="18285706" y="3942610"/>
                  </a:lnTo>
                  <a:close/>
                </a:path>
              </a:pathLst>
            </a:custGeom>
            <a:solidFill>
              <a:srgbClr val="5270FF"/>
            </a:solidFill>
          </p:spPr>
          <p:txBody>
            <a:bodyPr wrap="square" lIns="0" tIns="0" rIns="0" bIns="0" rtlCol="0"/>
            <a:lstStyle/>
            <a:p>
              <a:endParaRPr sz="1200"/>
            </a:p>
          </p:txBody>
        </p:sp>
        <p:pic>
          <p:nvPicPr>
            <p:cNvPr id="4" name="object 4"/>
            <p:cNvPicPr/>
            <p:nvPr/>
          </p:nvPicPr>
          <p:blipFill>
            <a:blip r:embed="rId2" cstate="print"/>
            <a:stretch>
              <a:fillRect/>
            </a:stretch>
          </p:blipFill>
          <p:spPr>
            <a:xfrm>
              <a:off x="564605" y="535686"/>
              <a:ext cx="17154524" cy="2876549"/>
            </a:xfrm>
            <a:prstGeom prst="rect">
              <a:avLst/>
            </a:prstGeom>
          </p:spPr>
        </p:pic>
        <p:sp>
          <p:nvSpPr>
            <p:cNvPr id="5" name="object 5"/>
            <p:cNvSpPr/>
            <p:nvPr/>
          </p:nvSpPr>
          <p:spPr>
            <a:xfrm>
              <a:off x="0" y="3944776"/>
              <a:ext cx="18286095" cy="6344920"/>
            </a:xfrm>
            <a:custGeom>
              <a:avLst/>
              <a:gdLst/>
              <a:ahLst/>
              <a:cxnLst/>
              <a:rect l="l" t="t" r="r" b="b"/>
              <a:pathLst>
                <a:path w="18286095" h="6344920">
                  <a:moveTo>
                    <a:pt x="18285706" y="6344731"/>
                  </a:moveTo>
                  <a:lnTo>
                    <a:pt x="0" y="6344731"/>
                  </a:lnTo>
                  <a:lnTo>
                    <a:pt x="0" y="0"/>
                  </a:lnTo>
                  <a:lnTo>
                    <a:pt x="18285706" y="0"/>
                  </a:lnTo>
                  <a:lnTo>
                    <a:pt x="18285706" y="6344731"/>
                  </a:lnTo>
                  <a:close/>
                </a:path>
              </a:pathLst>
            </a:custGeom>
            <a:solidFill>
              <a:srgbClr val="000000"/>
            </a:solidFill>
          </p:spPr>
          <p:txBody>
            <a:bodyPr wrap="square" lIns="0" tIns="0" rIns="0" bIns="0" rtlCol="0"/>
            <a:lstStyle/>
            <a:p>
              <a:endParaRPr sz="1200"/>
            </a:p>
          </p:txBody>
        </p:sp>
      </p:grpSp>
      <p:sp>
        <p:nvSpPr>
          <p:cNvPr id="6" name="object 6"/>
          <p:cNvSpPr txBox="1"/>
          <p:nvPr/>
        </p:nvSpPr>
        <p:spPr>
          <a:xfrm>
            <a:off x="125280" y="3164855"/>
            <a:ext cx="11941387" cy="2778090"/>
          </a:xfrm>
          <a:prstGeom prst="rect">
            <a:avLst/>
          </a:prstGeom>
        </p:spPr>
        <p:txBody>
          <a:bodyPr vert="horz" wrap="square" lIns="0" tIns="8467" rIns="0" bIns="0" rtlCol="0">
            <a:spAutoFit/>
          </a:bodyPr>
          <a:lstStyle/>
          <a:p>
            <a:pPr algn="ctr">
              <a:spcBef>
                <a:spcPts val="67"/>
              </a:spcBef>
            </a:pPr>
            <a:r>
              <a:rPr sz="1400" spc="30" dirty="0">
                <a:solidFill>
                  <a:srgbClr val="FFFFFF"/>
                </a:solidFill>
                <a:latin typeface="Microsoft Sans Serif"/>
                <a:cs typeface="Microsoft Sans Serif"/>
              </a:rPr>
              <a:t>Dropped</a:t>
            </a:r>
            <a:r>
              <a:rPr sz="1400" spc="-20" dirty="0">
                <a:solidFill>
                  <a:srgbClr val="FFFFFF"/>
                </a:solidFill>
                <a:latin typeface="Microsoft Sans Serif"/>
                <a:cs typeface="Microsoft Sans Serif"/>
              </a:rPr>
              <a:t> </a:t>
            </a:r>
            <a:r>
              <a:rPr sz="1400" spc="20" dirty="0">
                <a:solidFill>
                  <a:srgbClr val="FFFFFF"/>
                </a:solidFill>
                <a:latin typeface="Microsoft Sans Serif"/>
                <a:cs typeface="Microsoft Sans Serif"/>
              </a:rPr>
              <a:t>Unnamed</a:t>
            </a:r>
            <a:r>
              <a:rPr sz="1400" spc="-20" dirty="0">
                <a:solidFill>
                  <a:srgbClr val="FFFFFF"/>
                </a:solidFill>
                <a:latin typeface="Microsoft Sans Serif"/>
                <a:cs typeface="Microsoft Sans Serif"/>
              </a:rPr>
              <a:t> </a:t>
            </a:r>
            <a:r>
              <a:rPr sz="1400" spc="-3" dirty="0">
                <a:solidFill>
                  <a:srgbClr val="FFFFFF"/>
                </a:solidFill>
                <a:latin typeface="Microsoft Sans Serif"/>
                <a:cs typeface="Microsoft Sans Serif"/>
              </a:rPr>
              <a:t>Column.</a:t>
            </a:r>
            <a:endParaRPr sz="1400" dirty="0">
              <a:latin typeface="Microsoft Sans Serif"/>
              <a:cs typeface="Microsoft Sans Serif"/>
            </a:endParaRPr>
          </a:p>
          <a:p>
            <a:pPr>
              <a:spcBef>
                <a:spcPts val="30"/>
              </a:spcBef>
            </a:pPr>
            <a:endParaRPr sz="1933" dirty="0">
              <a:latin typeface="Microsoft Sans Serif"/>
              <a:cs typeface="Microsoft Sans Serif"/>
            </a:endParaRPr>
          </a:p>
          <a:p>
            <a:pPr algn="ctr">
              <a:lnSpc>
                <a:spcPct val="100000"/>
              </a:lnSpc>
            </a:pPr>
            <a:r>
              <a:rPr sz="1400" spc="-17" dirty="0">
                <a:solidFill>
                  <a:srgbClr val="FFFFFF"/>
                </a:solidFill>
                <a:latin typeface="Microsoft Sans Serif"/>
                <a:cs typeface="Microsoft Sans Serif"/>
              </a:rPr>
              <a:t>Changed</a:t>
            </a:r>
            <a:r>
              <a:rPr sz="1400" spc="-7" dirty="0">
                <a:solidFill>
                  <a:srgbClr val="FFFFFF"/>
                </a:solidFill>
                <a:latin typeface="Microsoft Sans Serif"/>
                <a:cs typeface="Microsoft Sans Serif"/>
              </a:rPr>
              <a:t> </a:t>
            </a:r>
            <a:r>
              <a:rPr sz="1400" spc="37" dirty="0">
                <a:solidFill>
                  <a:srgbClr val="FFFFFF"/>
                </a:solidFill>
                <a:latin typeface="Microsoft Sans Serif"/>
                <a:cs typeface="Microsoft Sans Serif"/>
              </a:rPr>
              <a:t>the</a:t>
            </a:r>
            <a:r>
              <a:rPr sz="1400" spc="-3" dirty="0">
                <a:solidFill>
                  <a:srgbClr val="FFFFFF"/>
                </a:solidFill>
                <a:latin typeface="Microsoft Sans Serif"/>
                <a:cs typeface="Microsoft Sans Serif"/>
              </a:rPr>
              <a:t> </a:t>
            </a:r>
            <a:r>
              <a:rPr sz="1400" spc="10" dirty="0">
                <a:solidFill>
                  <a:srgbClr val="FFFFFF"/>
                </a:solidFill>
                <a:latin typeface="Microsoft Sans Serif"/>
                <a:cs typeface="Microsoft Sans Serif"/>
              </a:rPr>
              <a:t>datatype</a:t>
            </a:r>
            <a:r>
              <a:rPr sz="1400" spc="-3" dirty="0">
                <a:solidFill>
                  <a:srgbClr val="FFFFFF"/>
                </a:solidFill>
                <a:latin typeface="Microsoft Sans Serif"/>
                <a:cs typeface="Microsoft Sans Serif"/>
              </a:rPr>
              <a:t> </a:t>
            </a:r>
            <a:r>
              <a:rPr sz="1400" spc="33" dirty="0">
                <a:solidFill>
                  <a:srgbClr val="FFFFFF"/>
                </a:solidFill>
                <a:latin typeface="Microsoft Sans Serif"/>
                <a:cs typeface="Microsoft Sans Serif"/>
              </a:rPr>
              <a:t>of</a:t>
            </a:r>
            <a:r>
              <a:rPr sz="1400" spc="-3" dirty="0">
                <a:solidFill>
                  <a:srgbClr val="FFFFFF"/>
                </a:solidFill>
                <a:latin typeface="Microsoft Sans Serif"/>
                <a:cs typeface="Microsoft Sans Serif"/>
              </a:rPr>
              <a:t> </a:t>
            </a:r>
            <a:r>
              <a:rPr sz="1400" spc="-10" dirty="0">
                <a:solidFill>
                  <a:srgbClr val="FFFFFF"/>
                </a:solidFill>
                <a:latin typeface="Microsoft Sans Serif"/>
                <a:cs typeface="Microsoft Sans Serif"/>
              </a:rPr>
              <a:t>'trans_date_trans_time'</a:t>
            </a:r>
            <a:r>
              <a:rPr sz="1400" spc="-3" dirty="0">
                <a:solidFill>
                  <a:srgbClr val="FFFFFF"/>
                </a:solidFill>
                <a:latin typeface="Microsoft Sans Serif"/>
                <a:cs typeface="Microsoft Sans Serif"/>
              </a:rPr>
              <a:t> </a:t>
            </a:r>
            <a:r>
              <a:rPr sz="1400" spc="17" dirty="0">
                <a:solidFill>
                  <a:srgbClr val="FFFFFF"/>
                </a:solidFill>
                <a:latin typeface="Microsoft Sans Serif"/>
                <a:cs typeface="Microsoft Sans Serif"/>
              </a:rPr>
              <a:t>and</a:t>
            </a:r>
            <a:r>
              <a:rPr sz="1400" spc="-7" dirty="0">
                <a:solidFill>
                  <a:srgbClr val="FFFFFF"/>
                </a:solidFill>
                <a:latin typeface="Microsoft Sans Serif"/>
                <a:cs typeface="Microsoft Sans Serif"/>
              </a:rPr>
              <a:t> </a:t>
            </a:r>
            <a:r>
              <a:rPr sz="1400" spc="13" dirty="0">
                <a:solidFill>
                  <a:srgbClr val="FFFFFF"/>
                </a:solidFill>
                <a:latin typeface="Microsoft Sans Serif"/>
                <a:cs typeface="Microsoft Sans Serif"/>
              </a:rPr>
              <a:t>split</a:t>
            </a:r>
            <a:r>
              <a:rPr sz="1400" spc="-3" dirty="0">
                <a:solidFill>
                  <a:srgbClr val="FFFFFF"/>
                </a:solidFill>
                <a:latin typeface="Microsoft Sans Serif"/>
                <a:cs typeface="Microsoft Sans Serif"/>
              </a:rPr>
              <a:t> </a:t>
            </a:r>
            <a:r>
              <a:rPr sz="1400" spc="37" dirty="0">
                <a:solidFill>
                  <a:srgbClr val="FFFFFF"/>
                </a:solidFill>
                <a:latin typeface="Microsoft Sans Serif"/>
                <a:cs typeface="Microsoft Sans Serif"/>
              </a:rPr>
              <a:t>it</a:t>
            </a:r>
            <a:r>
              <a:rPr sz="1400" spc="-3" dirty="0">
                <a:solidFill>
                  <a:srgbClr val="FFFFFF"/>
                </a:solidFill>
                <a:latin typeface="Microsoft Sans Serif"/>
                <a:cs typeface="Microsoft Sans Serif"/>
              </a:rPr>
              <a:t> </a:t>
            </a:r>
            <a:r>
              <a:rPr sz="1400" spc="37" dirty="0">
                <a:solidFill>
                  <a:srgbClr val="FFFFFF"/>
                </a:solidFill>
                <a:latin typeface="Microsoft Sans Serif"/>
                <a:cs typeface="Microsoft Sans Serif"/>
              </a:rPr>
              <a:t>into</a:t>
            </a:r>
            <a:r>
              <a:rPr sz="1400" spc="-3" dirty="0">
                <a:solidFill>
                  <a:srgbClr val="FFFFFF"/>
                </a:solidFill>
                <a:latin typeface="Microsoft Sans Serif"/>
                <a:cs typeface="Microsoft Sans Serif"/>
              </a:rPr>
              <a:t> </a:t>
            </a:r>
            <a:r>
              <a:rPr sz="1400" spc="3" dirty="0">
                <a:solidFill>
                  <a:srgbClr val="FFFFFF"/>
                </a:solidFill>
                <a:latin typeface="Microsoft Sans Serif"/>
                <a:cs typeface="Microsoft Sans Serif"/>
              </a:rPr>
              <a:t>separate</a:t>
            </a:r>
            <a:r>
              <a:rPr sz="1400" spc="-3" dirty="0">
                <a:solidFill>
                  <a:srgbClr val="FFFFFF"/>
                </a:solidFill>
                <a:latin typeface="Microsoft Sans Serif"/>
                <a:cs typeface="Microsoft Sans Serif"/>
              </a:rPr>
              <a:t> </a:t>
            </a:r>
            <a:r>
              <a:rPr sz="1400" spc="17" dirty="0">
                <a:solidFill>
                  <a:srgbClr val="FFFFFF"/>
                </a:solidFill>
                <a:latin typeface="Microsoft Sans Serif"/>
                <a:cs typeface="Microsoft Sans Serif"/>
              </a:rPr>
              <a:t>date</a:t>
            </a:r>
            <a:r>
              <a:rPr sz="1400" spc="-3" dirty="0">
                <a:solidFill>
                  <a:srgbClr val="FFFFFF"/>
                </a:solidFill>
                <a:latin typeface="Microsoft Sans Serif"/>
                <a:cs typeface="Microsoft Sans Serif"/>
              </a:rPr>
              <a:t> </a:t>
            </a:r>
            <a:r>
              <a:rPr sz="1400" spc="17" dirty="0">
                <a:solidFill>
                  <a:srgbClr val="FFFFFF"/>
                </a:solidFill>
                <a:latin typeface="Microsoft Sans Serif"/>
                <a:cs typeface="Microsoft Sans Serif"/>
              </a:rPr>
              <a:t>and</a:t>
            </a:r>
            <a:r>
              <a:rPr sz="1400" spc="-7" dirty="0">
                <a:solidFill>
                  <a:srgbClr val="FFFFFF"/>
                </a:solidFill>
                <a:latin typeface="Microsoft Sans Serif"/>
                <a:cs typeface="Microsoft Sans Serif"/>
              </a:rPr>
              <a:t> </a:t>
            </a:r>
            <a:r>
              <a:rPr sz="1400" spc="30" dirty="0">
                <a:solidFill>
                  <a:srgbClr val="FFFFFF"/>
                </a:solidFill>
                <a:latin typeface="Microsoft Sans Serif"/>
                <a:cs typeface="Microsoft Sans Serif"/>
              </a:rPr>
              <a:t>time</a:t>
            </a:r>
            <a:r>
              <a:rPr sz="1400" spc="-3" dirty="0">
                <a:solidFill>
                  <a:srgbClr val="FFFFFF"/>
                </a:solidFill>
                <a:latin typeface="Microsoft Sans Serif"/>
                <a:cs typeface="Microsoft Sans Serif"/>
              </a:rPr>
              <a:t> </a:t>
            </a:r>
            <a:r>
              <a:rPr sz="1400" spc="3" dirty="0">
                <a:solidFill>
                  <a:srgbClr val="FFFFFF"/>
                </a:solidFill>
                <a:latin typeface="Microsoft Sans Serif"/>
                <a:cs typeface="Microsoft Sans Serif"/>
              </a:rPr>
              <a:t>columns.</a:t>
            </a:r>
            <a:endParaRPr sz="1400" dirty="0">
              <a:latin typeface="Microsoft Sans Serif"/>
              <a:cs typeface="Microsoft Sans Serif"/>
            </a:endParaRPr>
          </a:p>
          <a:p>
            <a:pPr algn="ctr">
              <a:spcBef>
                <a:spcPts val="270"/>
              </a:spcBef>
            </a:pPr>
            <a:r>
              <a:rPr sz="1400" spc="10" dirty="0">
                <a:solidFill>
                  <a:srgbClr val="FFFFFF"/>
                </a:solidFill>
                <a:latin typeface="Microsoft Sans Serif"/>
                <a:cs typeface="Microsoft Sans Serif"/>
              </a:rPr>
              <a:t>Combined</a:t>
            </a:r>
            <a:r>
              <a:rPr sz="1400" spc="-10" dirty="0">
                <a:solidFill>
                  <a:srgbClr val="FFFFFF"/>
                </a:solidFill>
                <a:latin typeface="Microsoft Sans Serif"/>
                <a:cs typeface="Microsoft Sans Serif"/>
              </a:rPr>
              <a:t> </a:t>
            </a:r>
            <a:r>
              <a:rPr sz="1400" spc="37" dirty="0">
                <a:solidFill>
                  <a:srgbClr val="FFFFFF"/>
                </a:solidFill>
                <a:latin typeface="Microsoft Sans Serif"/>
                <a:cs typeface="Microsoft Sans Serif"/>
              </a:rPr>
              <a:t>the</a:t>
            </a:r>
            <a:r>
              <a:rPr sz="1400" spc="-7" dirty="0">
                <a:solidFill>
                  <a:srgbClr val="FFFFFF"/>
                </a:solidFill>
                <a:latin typeface="Microsoft Sans Serif"/>
                <a:cs typeface="Microsoft Sans Serif"/>
              </a:rPr>
              <a:t> </a:t>
            </a:r>
            <a:r>
              <a:rPr sz="1400" spc="23" dirty="0">
                <a:solidFill>
                  <a:srgbClr val="FFFFFF"/>
                </a:solidFill>
                <a:latin typeface="Microsoft Sans Serif"/>
                <a:cs typeface="Microsoft Sans Serif"/>
              </a:rPr>
              <a:t>first</a:t>
            </a:r>
            <a:r>
              <a:rPr sz="1400" spc="-7" dirty="0">
                <a:solidFill>
                  <a:srgbClr val="FFFFFF"/>
                </a:solidFill>
                <a:latin typeface="Microsoft Sans Serif"/>
                <a:cs typeface="Microsoft Sans Serif"/>
              </a:rPr>
              <a:t> </a:t>
            </a:r>
            <a:r>
              <a:rPr sz="1400" spc="17" dirty="0">
                <a:solidFill>
                  <a:srgbClr val="FFFFFF"/>
                </a:solidFill>
                <a:latin typeface="Microsoft Sans Serif"/>
                <a:cs typeface="Microsoft Sans Serif"/>
              </a:rPr>
              <a:t>and</a:t>
            </a:r>
            <a:r>
              <a:rPr sz="1400" spc="-10" dirty="0">
                <a:solidFill>
                  <a:srgbClr val="FFFFFF"/>
                </a:solidFill>
                <a:latin typeface="Microsoft Sans Serif"/>
                <a:cs typeface="Microsoft Sans Serif"/>
              </a:rPr>
              <a:t> </a:t>
            </a:r>
            <a:r>
              <a:rPr sz="1400" spc="-7" dirty="0">
                <a:solidFill>
                  <a:srgbClr val="FFFFFF"/>
                </a:solidFill>
                <a:latin typeface="Microsoft Sans Serif"/>
                <a:cs typeface="Microsoft Sans Serif"/>
              </a:rPr>
              <a:t>last </a:t>
            </a:r>
            <a:r>
              <a:rPr sz="1400" spc="13" dirty="0">
                <a:solidFill>
                  <a:srgbClr val="FFFFFF"/>
                </a:solidFill>
                <a:latin typeface="Microsoft Sans Serif"/>
                <a:cs typeface="Microsoft Sans Serif"/>
              </a:rPr>
              <a:t>columns</a:t>
            </a:r>
            <a:r>
              <a:rPr sz="1400" spc="-7" dirty="0">
                <a:solidFill>
                  <a:srgbClr val="FFFFFF"/>
                </a:solidFill>
                <a:latin typeface="Microsoft Sans Serif"/>
                <a:cs typeface="Microsoft Sans Serif"/>
              </a:rPr>
              <a:t> </a:t>
            </a:r>
            <a:r>
              <a:rPr sz="1400" spc="57" dirty="0">
                <a:solidFill>
                  <a:srgbClr val="FFFFFF"/>
                </a:solidFill>
                <a:latin typeface="Microsoft Sans Serif"/>
                <a:cs typeface="Microsoft Sans Serif"/>
              </a:rPr>
              <a:t>to</a:t>
            </a:r>
            <a:r>
              <a:rPr sz="1400" spc="-10" dirty="0">
                <a:solidFill>
                  <a:srgbClr val="FFFFFF"/>
                </a:solidFill>
                <a:latin typeface="Microsoft Sans Serif"/>
                <a:cs typeface="Microsoft Sans Serif"/>
              </a:rPr>
              <a:t> </a:t>
            </a:r>
            <a:r>
              <a:rPr sz="1400" spc="7" dirty="0">
                <a:solidFill>
                  <a:srgbClr val="FFFFFF"/>
                </a:solidFill>
                <a:latin typeface="Microsoft Sans Serif"/>
                <a:cs typeface="Microsoft Sans Serif"/>
              </a:rPr>
              <a:t>create</a:t>
            </a:r>
            <a:r>
              <a:rPr sz="1400" spc="-7" dirty="0">
                <a:solidFill>
                  <a:srgbClr val="FFFFFF"/>
                </a:solidFill>
                <a:latin typeface="Microsoft Sans Serif"/>
                <a:cs typeface="Microsoft Sans Serif"/>
              </a:rPr>
              <a:t> </a:t>
            </a:r>
            <a:r>
              <a:rPr sz="1400" spc="-40" dirty="0">
                <a:solidFill>
                  <a:srgbClr val="FFFFFF"/>
                </a:solidFill>
                <a:latin typeface="Microsoft Sans Serif"/>
                <a:cs typeface="Microsoft Sans Serif"/>
              </a:rPr>
              <a:t>a</a:t>
            </a:r>
            <a:r>
              <a:rPr sz="1400" spc="-7" dirty="0">
                <a:solidFill>
                  <a:srgbClr val="FFFFFF"/>
                </a:solidFill>
                <a:latin typeface="Microsoft Sans Serif"/>
                <a:cs typeface="Microsoft Sans Serif"/>
              </a:rPr>
              <a:t> </a:t>
            </a:r>
            <a:r>
              <a:rPr sz="1400" spc="10" dirty="0">
                <a:solidFill>
                  <a:srgbClr val="FFFFFF"/>
                </a:solidFill>
                <a:latin typeface="Microsoft Sans Serif"/>
                <a:cs typeface="Microsoft Sans Serif"/>
              </a:rPr>
              <a:t>new</a:t>
            </a:r>
            <a:r>
              <a:rPr sz="1400" spc="-10" dirty="0">
                <a:solidFill>
                  <a:srgbClr val="FFFFFF"/>
                </a:solidFill>
                <a:latin typeface="Microsoft Sans Serif"/>
                <a:cs typeface="Microsoft Sans Serif"/>
              </a:rPr>
              <a:t> </a:t>
            </a:r>
            <a:r>
              <a:rPr sz="1400" spc="23" dirty="0">
                <a:solidFill>
                  <a:srgbClr val="FFFFFF"/>
                </a:solidFill>
                <a:latin typeface="Microsoft Sans Serif"/>
                <a:cs typeface="Microsoft Sans Serif"/>
              </a:rPr>
              <a:t>column</a:t>
            </a:r>
            <a:r>
              <a:rPr sz="1400" spc="-7" dirty="0">
                <a:solidFill>
                  <a:srgbClr val="FFFFFF"/>
                </a:solidFill>
                <a:latin typeface="Microsoft Sans Serif"/>
                <a:cs typeface="Microsoft Sans Serif"/>
              </a:rPr>
              <a:t> </a:t>
            </a:r>
            <a:r>
              <a:rPr sz="1400" spc="-10" dirty="0">
                <a:solidFill>
                  <a:srgbClr val="FFFFFF"/>
                </a:solidFill>
                <a:latin typeface="Microsoft Sans Serif"/>
                <a:cs typeface="Microsoft Sans Serif"/>
              </a:rPr>
              <a:t>called</a:t>
            </a:r>
            <a:r>
              <a:rPr sz="1400" spc="-7" dirty="0">
                <a:solidFill>
                  <a:srgbClr val="FFFFFF"/>
                </a:solidFill>
                <a:latin typeface="Microsoft Sans Serif"/>
                <a:cs typeface="Microsoft Sans Serif"/>
              </a:rPr>
              <a:t> </a:t>
            </a:r>
            <a:r>
              <a:rPr sz="1400" spc="-3" dirty="0">
                <a:solidFill>
                  <a:srgbClr val="FFFFFF"/>
                </a:solidFill>
                <a:latin typeface="Microsoft Sans Serif"/>
                <a:cs typeface="Microsoft Sans Serif"/>
              </a:rPr>
              <a:t>"name".</a:t>
            </a:r>
            <a:endParaRPr sz="1400" dirty="0">
              <a:latin typeface="Microsoft Sans Serif"/>
              <a:cs typeface="Microsoft Sans Serif"/>
            </a:endParaRPr>
          </a:p>
          <a:p>
            <a:pPr>
              <a:spcBef>
                <a:spcPts val="30"/>
              </a:spcBef>
            </a:pPr>
            <a:endParaRPr sz="1933" dirty="0">
              <a:latin typeface="Microsoft Sans Serif"/>
              <a:cs typeface="Microsoft Sans Serif"/>
            </a:endParaRPr>
          </a:p>
          <a:p>
            <a:pPr algn="ctr">
              <a:spcBef>
                <a:spcPts val="3"/>
              </a:spcBef>
            </a:pPr>
            <a:r>
              <a:rPr sz="1400" spc="30" dirty="0">
                <a:solidFill>
                  <a:srgbClr val="FFFFFF"/>
                </a:solidFill>
                <a:latin typeface="Microsoft Sans Serif"/>
                <a:cs typeface="Microsoft Sans Serif"/>
              </a:rPr>
              <a:t>Dropped</a:t>
            </a:r>
            <a:r>
              <a:rPr sz="1400" spc="-7" dirty="0">
                <a:solidFill>
                  <a:srgbClr val="FFFFFF"/>
                </a:solidFill>
                <a:latin typeface="Microsoft Sans Serif"/>
                <a:cs typeface="Microsoft Sans Serif"/>
              </a:rPr>
              <a:t> </a:t>
            </a:r>
            <a:r>
              <a:rPr sz="1400" spc="-13" dirty="0">
                <a:solidFill>
                  <a:srgbClr val="FFFFFF"/>
                </a:solidFill>
                <a:latin typeface="Microsoft Sans Serif"/>
                <a:cs typeface="Microsoft Sans Serif"/>
              </a:rPr>
              <a:t>'trans_year'</a:t>
            </a:r>
            <a:r>
              <a:rPr sz="1400" spc="-7" dirty="0">
                <a:solidFill>
                  <a:srgbClr val="FFFFFF"/>
                </a:solidFill>
                <a:latin typeface="Microsoft Sans Serif"/>
                <a:cs typeface="Microsoft Sans Serif"/>
              </a:rPr>
              <a:t> </a:t>
            </a:r>
            <a:r>
              <a:rPr sz="1400" spc="27" dirty="0">
                <a:solidFill>
                  <a:srgbClr val="FFFFFF"/>
                </a:solidFill>
                <a:latin typeface="Microsoft Sans Serif"/>
                <a:cs typeface="Microsoft Sans Serif"/>
              </a:rPr>
              <a:t>due</a:t>
            </a:r>
            <a:r>
              <a:rPr sz="1400" spc="-3" dirty="0">
                <a:solidFill>
                  <a:srgbClr val="FFFFFF"/>
                </a:solidFill>
                <a:latin typeface="Microsoft Sans Serif"/>
                <a:cs typeface="Microsoft Sans Serif"/>
              </a:rPr>
              <a:t> </a:t>
            </a:r>
            <a:r>
              <a:rPr sz="1400" spc="57" dirty="0">
                <a:solidFill>
                  <a:srgbClr val="FFFFFF"/>
                </a:solidFill>
                <a:latin typeface="Microsoft Sans Serif"/>
                <a:cs typeface="Microsoft Sans Serif"/>
              </a:rPr>
              <a:t>to</a:t>
            </a:r>
            <a:r>
              <a:rPr sz="1400" spc="-7" dirty="0">
                <a:solidFill>
                  <a:srgbClr val="FFFFFF"/>
                </a:solidFill>
                <a:latin typeface="Microsoft Sans Serif"/>
                <a:cs typeface="Microsoft Sans Serif"/>
              </a:rPr>
              <a:t> </a:t>
            </a:r>
            <a:r>
              <a:rPr sz="1400" spc="-40" dirty="0">
                <a:solidFill>
                  <a:srgbClr val="FFFFFF"/>
                </a:solidFill>
                <a:latin typeface="Microsoft Sans Serif"/>
                <a:cs typeface="Microsoft Sans Serif"/>
              </a:rPr>
              <a:t>a</a:t>
            </a:r>
            <a:r>
              <a:rPr sz="1400" spc="-7" dirty="0">
                <a:solidFill>
                  <a:srgbClr val="FFFFFF"/>
                </a:solidFill>
                <a:latin typeface="Microsoft Sans Serif"/>
                <a:cs typeface="Microsoft Sans Serif"/>
              </a:rPr>
              <a:t> </a:t>
            </a:r>
            <a:r>
              <a:rPr sz="1400" spc="20" dirty="0">
                <a:solidFill>
                  <a:srgbClr val="FFFFFF"/>
                </a:solidFill>
                <a:latin typeface="Microsoft Sans Serif"/>
                <a:cs typeface="Microsoft Sans Serif"/>
              </a:rPr>
              <a:t>standard</a:t>
            </a:r>
            <a:r>
              <a:rPr sz="1400" spc="-3" dirty="0">
                <a:solidFill>
                  <a:srgbClr val="FFFFFF"/>
                </a:solidFill>
                <a:latin typeface="Microsoft Sans Serif"/>
                <a:cs typeface="Microsoft Sans Serif"/>
              </a:rPr>
              <a:t> </a:t>
            </a:r>
            <a:r>
              <a:rPr sz="1400" spc="7" dirty="0">
                <a:solidFill>
                  <a:srgbClr val="FFFFFF"/>
                </a:solidFill>
                <a:latin typeface="Microsoft Sans Serif"/>
                <a:cs typeface="Microsoft Sans Serif"/>
              </a:rPr>
              <a:t>deviation</a:t>
            </a:r>
            <a:r>
              <a:rPr sz="1400" spc="-7" dirty="0">
                <a:solidFill>
                  <a:srgbClr val="FFFFFF"/>
                </a:solidFill>
                <a:latin typeface="Microsoft Sans Serif"/>
                <a:cs typeface="Microsoft Sans Serif"/>
              </a:rPr>
              <a:t> </a:t>
            </a:r>
            <a:r>
              <a:rPr sz="1400" spc="33" dirty="0">
                <a:solidFill>
                  <a:srgbClr val="FFFFFF"/>
                </a:solidFill>
                <a:latin typeface="Microsoft Sans Serif"/>
                <a:cs typeface="Microsoft Sans Serif"/>
              </a:rPr>
              <a:t>of</a:t>
            </a:r>
            <a:r>
              <a:rPr sz="1400" spc="-7" dirty="0">
                <a:solidFill>
                  <a:srgbClr val="FFFFFF"/>
                </a:solidFill>
                <a:latin typeface="Microsoft Sans Serif"/>
                <a:cs typeface="Microsoft Sans Serif"/>
              </a:rPr>
              <a:t> </a:t>
            </a:r>
            <a:r>
              <a:rPr sz="1400" spc="-10" dirty="0">
                <a:solidFill>
                  <a:srgbClr val="FFFFFF"/>
                </a:solidFill>
                <a:latin typeface="Microsoft Sans Serif"/>
                <a:cs typeface="Microsoft Sans Serif"/>
              </a:rPr>
              <a:t>zero,</a:t>
            </a:r>
            <a:r>
              <a:rPr sz="1400" spc="-3" dirty="0">
                <a:solidFill>
                  <a:srgbClr val="FFFFFF"/>
                </a:solidFill>
                <a:latin typeface="Microsoft Sans Serif"/>
                <a:cs typeface="Microsoft Sans Serif"/>
              </a:rPr>
              <a:t> </a:t>
            </a:r>
            <a:r>
              <a:rPr sz="1400" spc="7" dirty="0">
                <a:solidFill>
                  <a:srgbClr val="FFFFFF"/>
                </a:solidFill>
                <a:latin typeface="Microsoft Sans Serif"/>
                <a:cs typeface="Microsoft Sans Serif"/>
              </a:rPr>
              <a:t>indicating</a:t>
            </a:r>
            <a:r>
              <a:rPr sz="1400" spc="-7" dirty="0">
                <a:solidFill>
                  <a:srgbClr val="FFFFFF"/>
                </a:solidFill>
                <a:latin typeface="Microsoft Sans Serif"/>
                <a:cs typeface="Microsoft Sans Serif"/>
              </a:rPr>
              <a:t> </a:t>
            </a:r>
            <a:r>
              <a:rPr sz="1400" spc="37" dirty="0">
                <a:solidFill>
                  <a:srgbClr val="FFFFFF"/>
                </a:solidFill>
                <a:latin typeface="Microsoft Sans Serif"/>
                <a:cs typeface="Microsoft Sans Serif"/>
              </a:rPr>
              <a:t>it</a:t>
            </a:r>
            <a:r>
              <a:rPr sz="1400" spc="-7" dirty="0">
                <a:solidFill>
                  <a:srgbClr val="FFFFFF"/>
                </a:solidFill>
                <a:latin typeface="Microsoft Sans Serif"/>
                <a:cs typeface="Microsoft Sans Serif"/>
              </a:rPr>
              <a:t> </a:t>
            </a:r>
            <a:r>
              <a:rPr sz="1400" spc="30" dirty="0">
                <a:solidFill>
                  <a:srgbClr val="FFFFFF"/>
                </a:solidFill>
                <a:latin typeface="Microsoft Sans Serif"/>
                <a:cs typeface="Microsoft Sans Serif"/>
              </a:rPr>
              <a:t>wouldn't</a:t>
            </a:r>
            <a:r>
              <a:rPr sz="1400" spc="-3" dirty="0">
                <a:solidFill>
                  <a:srgbClr val="FFFFFF"/>
                </a:solidFill>
                <a:latin typeface="Microsoft Sans Serif"/>
                <a:cs typeface="Microsoft Sans Serif"/>
              </a:rPr>
              <a:t> </a:t>
            </a:r>
            <a:r>
              <a:rPr sz="1400" spc="33" dirty="0">
                <a:solidFill>
                  <a:srgbClr val="FFFFFF"/>
                </a:solidFill>
                <a:latin typeface="Microsoft Sans Serif"/>
                <a:cs typeface="Microsoft Sans Serif"/>
              </a:rPr>
              <a:t>contribute</a:t>
            </a:r>
            <a:r>
              <a:rPr sz="1400" spc="-7" dirty="0">
                <a:solidFill>
                  <a:srgbClr val="FFFFFF"/>
                </a:solidFill>
                <a:latin typeface="Microsoft Sans Serif"/>
                <a:cs typeface="Microsoft Sans Serif"/>
              </a:rPr>
              <a:t> </a:t>
            </a:r>
            <a:r>
              <a:rPr sz="1400" spc="57" dirty="0">
                <a:solidFill>
                  <a:srgbClr val="FFFFFF"/>
                </a:solidFill>
                <a:latin typeface="Microsoft Sans Serif"/>
                <a:cs typeface="Microsoft Sans Serif"/>
              </a:rPr>
              <a:t>to</a:t>
            </a:r>
            <a:r>
              <a:rPr sz="1400" spc="-7" dirty="0">
                <a:solidFill>
                  <a:srgbClr val="FFFFFF"/>
                </a:solidFill>
                <a:latin typeface="Microsoft Sans Serif"/>
                <a:cs typeface="Microsoft Sans Serif"/>
              </a:rPr>
              <a:t> </a:t>
            </a:r>
            <a:r>
              <a:rPr sz="1400" spc="37" dirty="0">
                <a:solidFill>
                  <a:srgbClr val="FFFFFF"/>
                </a:solidFill>
                <a:latin typeface="Microsoft Sans Serif"/>
                <a:cs typeface="Microsoft Sans Serif"/>
              </a:rPr>
              <a:t>the</a:t>
            </a:r>
            <a:r>
              <a:rPr sz="1400" spc="-3" dirty="0">
                <a:solidFill>
                  <a:srgbClr val="FFFFFF"/>
                </a:solidFill>
                <a:latin typeface="Microsoft Sans Serif"/>
                <a:cs typeface="Microsoft Sans Serif"/>
              </a:rPr>
              <a:t> </a:t>
            </a:r>
            <a:r>
              <a:rPr sz="1400" spc="13" dirty="0">
                <a:solidFill>
                  <a:srgbClr val="FFFFFF"/>
                </a:solidFill>
                <a:latin typeface="Microsoft Sans Serif"/>
                <a:cs typeface="Microsoft Sans Serif"/>
              </a:rPr>
              <a:t>model.</a:t>
            </a:r>
            <a:endParaRPr sz="1400" dirty="0">
              <a:latin typeface="Microsoft Sans Serif"/>
              <a:cs typeface="Microsoft Sans Serif"/>
            </a:endParaRPr>
          </a:p>
          <a:p>
            <a:pPr>
              <a:spcBef>
                <a:spcPts val="23"/>
              </a:spcBef>
            </a:pPr>
            <a:endParaRPr sz="1700" dirty="0">
              <a:latin typeface="Microsoft Sans Serif"/>
              <a:cs typeface="Microsoft Sans Serif"/>
            </a:endParaRPr>
          </a:p>
          <a:p>
            <a:pPr marL="8044" marR="3387" algn="ctr">
              <a:lnSpc>
                <a:spcPct val="116100"/>
              </a:lnSpc>
            </a:pPr>
            <a:r>
              <a:rPr sz="1400" spc="-13" dirty="0">
                <a:solidFill>
                  <a:srgbClr val="FFFFFF"/>
                </a:solidFill>
                <a:latin typeface="Microsoft Sans Serif"/>
                <a:cs typeface="Microsoft Sans Serif"/>
              </a:rPr>
              <a:t>Calculated </a:t>
            </a:r>
            <a:r>
              <a:rPr sz="1400" spc="37" dirty="0">
                <a:solidFill>
                  <a:srgbClr val="FFFFFF"/>
                </a:solidFill>
                <a:latin typeface="Microsoft Sans Serif"/>
                <a:cs typeface="Microsoft Sans Serif"/>
              </a:rPr>
              <a:t>the </a:t>
            </a:r>
            <a:r>
              <a:rPr sz="1400" spc="13" dirty="0">
                <a:solidFill>
                  <a:srgbClr val="FFFFFF"/>
                </a:solidFill>
                <a:latin typeface="Microsoft Sans Serif"/>
                <a:cs typeface="Microsoft Sans Serif"/>
              </a:rPr>
              <a:t>difference </a:t>
            </a:r>
            <a:r>
              <a:rPr sz="1400" spc="20" dirty="0">
                <a:solidFill>
                  <a:srgbClr val="FFFFFF"/>
                </a:solidFill>
                <a:latin typeface="Microsoft Sans Serif"/>
                <a:cs typeface="Microsoft Sans Serif"/>
              </a:rPr>
              <a:t>in longitude </a:t>
            </a:r>
            <a:r>
              <a:rPr sz="1400" spc="17" dirty="0">
                <a:solidFill>
                  <a:srgbClr val="FFFFFF"/>
                </a:solidFill>
                <a:latin typeface="Microsoft Sans Serif"/>
                <a:cs typeface="Microsoft Sans Serif"/>
              </a:rPr>
              <a:t>and </a:t>
            </a:r>
            <a:r>
              <a:rPr sz="1400" spc="20" dirty="0">
                <a:solidFill>
                  <a:srgbClr val="FFFFFF"/>
                </a:solidFill>
                <a:latin typeface="Microsoft Sans Serif"/>
                <a:cs typeface="Microsoft Sans Serif"/>
              </a:rPr>
              <a:t>latitude </a:t>
            </a:r>
            <a:r>
              <a:rPr sz="1400" spc="17" dirty="0">
                <a:solidFill>
                  <a:srgbClr val="FFFFFF"/>
                </a:solidFill>
                <a:latin typeface="Microsoft Sans Serif"/>
                <a:cs typeface="Microsoft Sans Serif"/>
              </a:rPr>
              <a:t>between </a:t>
            </a:r>
            <a:r>
              <a:rPr sz="1400" spc="37" dirty="0">
                <a:solidFill>
                  <a:srgbClr val="FFFFFF"/>
                </a:solidFill>
                <a:latin typeface="Microsoft Sans Serif"/>
                <a:cs typeface="Microsoft Sans Serif"/>
              </a:rPr>
              <a:t>the </a:t>
            </a:r>
            <a:r>
              <a:rPr sz="1400" spc="13" dirty="0">
                <a:solidFill>
                  <a:srgbClr val="FFFFFF"/>
                </a:solidFill>
                <a:latin typeface="Microsoft Sans Serif"/>
                <a:cs typeface="Microsoft Sans Serif"/>
              </a:rPr>
              <a:t>customer's </a:t>
            </a:r>
            <a:r>
              <a:rPr sz="1400" spc="17" dirty="0">
                <a:solidFill>
                  <a:srgbClr val="FFFFFF"/>
                </a:solidFill>
                <a:latin typeface="Microsoft Sans Serif"/>
                <a:cs typeface="Microsoft Sans Serif"/>
              </a:rPr>
              <a:t>and </a:t>
            </a:r>
            <a:r>
              <a:rPr sz="1400" spc="13" dirty="0">
                <a:solidFill>
                  <a:srgbClr val="FFFFFF"/>
                </a:solidFill>
                <a:latin typeface="Microsoft Sans Serif"/>
                <a:cs typeface="Microsoft Sans Serif"/>
              </a:rPr>
              <a:t>merchant's </a:t>
            </a:r>
            <a:r>
              <a:rPr sz="1400" spc="-3" dirty="0">
                <a:solidFill>
                  <a:srgbClr val="FFFFFF"/>
                </a:solidFill>
                <a:latin typeface="Microsoft Sans Serif"/>
                <a:cs typeface="Microsoft Sans Serif"/>
              </a:rPr>
              <a:t>locations, </a:t>
            </a:r>
            <a:r>
              <a:rPr sz="1400" spc="7" dirty="0">
                <a:solidFill>
                  <a:srgbClr val="FFFFFF"/>
                </a:solidFill>
                <a:latin typeface="Microsoft Sans Serif"/>
                <a:cs typeface="Microsoft Sans Serif"/>
              </a:rPr>
              <a:t>considering </a:t>
            </a:r>
            <a:r>
              <a:rPr sz="1400" spc="-13" dirty="0">
                <a:solidFill>
                  <a:srgbClr val="FFFFFF"/>
                </a:solidFill>
                <a:latin typeface="Microsoft Sans Serif"/>
                <a:cs typeface="Microsoft Sans Serif"/>
              </a:rPr>
              <a:t>each </a:t>
            </a:r>
            <a:r>
              <a:rPr sz="1400" spc="3" dirty="0">
                <a:solidFill>
                  <a:srgbClr val="FFFFFF"/>
                </a:solidFill>
                <a:latin typeface="Microsoft Sans Serif"/>
                <a:cs typeface="Microsoft Sans Serif"/>
              </a:rPr>
              <a:t>degree </a:t>
            </a:r>
            <a:r>
              <a:rPr sz="1400" spc="57" dirty="0">
                <a:solidFill>
                  <a:srgbClr val="FFFFFF"/>
                </a:solidFill>
                <a:latin typeface="Microsoft Sans Serif"/>
                <a:cs typeface="Microsoft Sans Serif"/>
              </a:rPr>
              <a:t>to </a:t>
            </a:r>
            <a:r>
              <a:rPr sz="1400" spc="20" dirty="0">
                <a:solidFill>
                  <a:srgbClr val="FFFFFF"/>
                </a:solidFill>
                <a:latin typeface="Microsoft Sans Serif"/>
                <a:cs typeface="Microsoft Sans Serif"/>
              </a:rPr>
              <a:t>be </a:t>
            </a:r>
            <a:r>
              <a:rPr sz="1400" spc="13" dirty="0">
                <a:solidFill>
                  <a:srgbClr val="FFFFFF"/>
                </a:solidFill>
                <a:latin typeface="Microsoft Sans Serif"/>
                <a:cs typeface="Microsoft Sans Serif"/>
              </a:rPr>
              <a:t>approximately </a:t>
            </a:r>
            <a:r>
              <a:rPr sz="1400" spc="17" dirty="0">
                <a:solidFill>
                  <a:srgbClr val="FFFFFF"/>
                </a:solidFill>
                <a:latin typeface="Microsoft Sans Serif"/>
                <a:cs typeface="Microsoft Sans Serif"/>
              </a:rPr>
              <a:t>69 </a:t>
            </a:r>
            <a:r>
              <a:rPr sz="1400" spc="-363" dirty="0">
                <a:solidFill>
                  <a:srgbClr val="FFFFFF"/>
                </a:solidFill>
                <a:latin typeface="Microsoft Sans Serif"/>
                <a:cs typeface="Microsoft Sans Serif"/>
              </a:rPr>
              <a:t> </a:t>
            </a:r>
            <a:r>
              <a:rPr sz="1400" spc="-3" dirty="0">
                <a:solidFill>
                  <a:srgbClr val="FFFFFF"/>
                </a:solidFill>
                <a:latin typeface="Microsoft Sans Serif"/>
                <a:cs typeface="Microsoft Sans Serif"/>
              </a:rPr>
              <a:t>miles</a:t>
            </a:r>
            <a:r>
              <a:rPr sz="1400" spc="-10" dirty="0">
                <a:solidFill>
                  <a:srgbClr val="FFFFFF"/>
                </a:solidFill>
                <a:latin typeface="Microsoft Sans Serif"/>
                <a:cs typeface="Microsoft Sans Serif"/>
              </a:rPr>
              <a:t> </a:t>
            </a:r>
            <a:r>
              <a:rPr sz="1400" spc="57" dirty="0">
                <a:solidFill>
                  <a:srgbClr val="FFFFFF"/>
                </a:solidFill>
                <a:latin typeface="Microsoft Sans Serif"/>
                <a:cs typeface="Microsoft Sans Serif"/>
              </a:rPr>
              <a:t>or</a:t>
            </a:r>
            <a:r>
              <a:rPr sz="1400" spc="-10" dirty="0">
                <a:solidFill>
                  <a:srgbClr val="FFFFFF"/>
                </a:solidFill>
                <a:latin typeface="Microsoft Sans Serif"/>
                <a:cs typeface="Microsoft Sans Serif"/>
              </a:rPr>
              <a:t> </a:t>
            </a:r>
            <a:r>
              <a:rPr sz="1400" spc="17" dirty="0">
                <a:solidFill>
                  <a:srgbClr val="FFFFFF"/>
                </a:solidFill>
                <a:latin typeface="Microsoft Sans Serif"/>
                <a:cs typeface="Microsoft Sans Serif"/>
              </a:rPr>
              <a:t>110</a:t>
            </a:r>
            <a:r>
              <a:rPr sz="1400" spc="-10" dirty="0">
                <a:solidFill>
                  <a:srgbClr val="FFFFFF"/>
                </a:solidFill>
                <a:latin typeface="Microsoft Sans Serif"/>
                <a:cs typeface="Microsoft Sans Serif"/>
              </a:rPr>
              <a:t> </a:t>
            </a:r>
            <a:r>
              <a:rPr sz="1400" spc="7" dirty="0">
                <a:solidFill>
                  <a:srgbClr val="FFFFFF"/>
                </a:solidFill>
                <a:latin typeface="Microsoft Sans Serif"/>
                <a:cs typeface="Microsoft Sans Serif"/>
              </a:rPr>
              <a:t>kilometers.</a:t>
            </a:r>
            <a:r>
              <a:rPr sz="1400" spc="-10" dirty="0">
                <a:solidFill>
                  <a:srgbClr val="FFFFFF"/>
                </a:solidFill>
                <a:latin typeface="Microsoft Sans Serif"/>
                <a:cs typeface="Microsoft Sans Serif"/>
              </a:rPr>
              <a:t> </a:t>
            </a:r>
            <a:r>
              <a:rPr sz="1400" spc="-7" dirty="0">
                <a:solidFill>
                  <a:srgbClr val="FFFFFF"/>
                </a:solidFill>
                <a:latin typeface="Microsoft Sans Serif"/>
                <a:cs typeface="Microsoft Sans Serif"/>
              </a:rPr>
              <a:t>Used</a:t>
            </a:r>
            <a:r>
              <a:rPr sz="1400" spc="-10" dirty="0">
                <a:solidFill>
                  <a:srgbClr val="FFFFFF"/>
                </a:solidFill>
                <a:latin typeface="Microsoft Sans Serif"/>
                <a:cs typeface="Microsoft Sans Serif"/>
              </a:rPr>
              <a:t> </a:t>
            </a:r>
            <a:r>
              <a:rPr sz="1400" spc="-13" dirty="0">
                <a:solidFill>
                  <a:srgbClr val="FFFFFF"/>
                </a:solidFill>
                <a:latin typeface="Microsoft Sans Serif"/>
                <a:cs typeface="Microsoft Sans Serif"/>
              </a:rPr>
              <a:t>Pythagoras</a:t>
            </a:r>
            <a:r>
              <a:rPr sz="1400" spc="-10" dirty="0">
                <a:solidFill>
                  <a:srgbClr val="FFFFFF"/>
                </a:solidFill>
                <a:latin typeface="Microsoft Sans Serif"/>
                <a:cs typeface="Microsoft Sans Serif"/>
              </a:rPr>
              <a:t> </a:t>
            </a:r>
            <a:r>
              <a:rPr sz="1400" spc="37" dirty="0">
                <a:solidFill>
                  <a:srgbClr val="FFFFFF"/>
                </a:solidFill>
                <a:latin typeface="Microsoft Sans Serif"/>
                <a:cs typeface="Microsoft Sans Serif"/>
              </a:rPr>
              <a:t>theorem</a:t>
            </a:r>
            <a:r>
              <a:rPr sz="1400" spc="-10" dirty="0">
                <a:solidFill>
                  <a:srgbClr val="FFFFFF"/>
                </a:solidFill>
                <a:latin typeface="Microsoft Sans Serif"/>
                <a:cs typeface="Microsoft Sans Serif"/>
              </a:rPr>
              <a:t> </a:t>
            </a:r>
            <a:r>
              <a:rPr sz="1400" spc="57" dirty="0">
                <a:solidFill>
                  <a:srgbClr val="FFFFFF"/>
                </a:solidFill>
                <a:latin typeface="Microsoft Sans Serif"/>
                <a:cs typeface="Microsoft Sans Serif"/>
              </a:rPr>
              <a:t>to</a:t>
            </a:r>
            <a:r>
              <a:rPr sz="1400" spc="-10" dirty="0">
                <a:solidFill>
                  <a:srgbClr val="FFFFFF"/>
                </a:solidFill>
                <a:latin typeface="Microsoft Sans Serif"/>
                <a:cs typeface="Microsoft Sans Serif"/>
              </a:rPr>
              <a:t> </a:t>
            </a:r>
            <a:r>
              <a:rPr sz="1400" spc="10" dirty="0">
                <a:solidFill>
                  <a:srgbClr val="FFFFFF"/>
                </a:solidFill>
                <a:latin typeface="Microsoft Sans Serif"/>
                <a:cs typeface="Microsoft Sans Serif"/>
              </a:rPr>
              <a:t>estimate</a:t>
            </a:r>
            <a:r>
              <a:rPr sz="1400" spc="-10" dirty="0">
                <a:solidFill>
                  <a:srgbClr val="FFFFFF"/>
                </a:solidFill>
                <a:latin typeface="Microsoft Sans Serif"/>
                <a:cs typeface="Microsoft Sans Serif"/>
              </a:rPr>
              <a:t> </a:t>
            </a:r>
            <a:r>
              <a:rPr sz="1400" spc="3" dirty="0">
                <a:solidFill>
                  <a:srgbClr val="FFFFFF"/>
                </a:solidFill>
                <a:latin typeface="Microsoft Sans Serif"/>
                <a:cs typeface="Microsoft Sans Serif"/>
              </a:rPr>
              <a:t>displacement.</a:t>
            </a:r>
            <a:endParaRPr sz="1400" dirty="0">
              <a:latin typeface="Microsoft Sans Serif"/>
              <a:cs typeface="Microsoft Sans Serif"/>
            </a:endParaRPr>
          </a:p>
          <a:p>
            <a:pPr>
              <a:spcBef>
                <a:spcPts val="33"/>
              </a:spcBef>
            </a:pPr>
            <a:endParaRPr sz="1933" dirty="0">
              <a:latin typeface="Microsoft Sans Serif"/>
              <a:cs typeface="Microsoft Sans Serif"/>
            </a:endParaRPr>
          </a:p>
          <a:p>
            <a:pPr algn="ctr">
              <a:lnSpc>
                <a:spcPct val="100000"/>
              </a:lnSpc>
            </a:pPr>
            <a:r>
              <a:rPr sz="1400" spc="-3" dirty="0">
                <a:solidFill>
                  <a:srgbClr val="FFFFFF"/>
                </a:solidFill>
                <a:latin typeface="Microsoft Sans Serif"/>
                <a:cs typeface="Microsoft Sans Serif"/>
              </a:rPr>
              <a:t>Kept</a:t>
            </a:r>
            <a:r>
              <a:rPr sz="1400" spc="-10" dirty="0">
                <a:solidFill>
                  <a:srgbClr val="FFFFFF"/>
                </a:solidFill>
                <a:latin typeface="Microsoft Sans Serif"/>
                <a:cs typeface="Microsoft Sans Serif"/>
              </a:rPr>
              <a:t> </a:t>
            </a:r>
            <a:r>
              <a:rPr sz="1400" spc="37" dirty="0">
                <a:solidFill>
                  <a:srgbClr val="FFFFFF"/>
                </a:solidFill>
                <a:latin typeface="Microsoft Sans Serif"/>
                <a:cs typeface="Microsoft Sans Serif"/>
              </a:rPr>
              <a:t>the</a:t>
            </a:r>
            <a:r>
              <a:rPr sz="1400" spc="-7" dirty="0">
                <a:solidFill>
                  <a:srgbClr val="FFFFFF"/>
                </a:solidFill>
                <a:latin typeface="Microsoft Sans Serif"/>
                <a:cs typeface="Microsoft Sans Serif"/>
              </a:rPr>
              <a:t> </a:t>
            </a:r>
            <a:r>
              <a:rPr sz="1400" spc="10" dirty="0">
                <a:solidFill>
                  <a:srgbClr val="FFFFFF"/>
                </a:solidFill>
                <a:latin typeface="Microsoft Sans Serif"/>
                <a:cs typeface="Microsoft Sans Serif"/>
              </a:rPr>
              <a:t>state</a:t>
            </a:r>
            <a:r>
              <a:rPr sz="1400" spc="-7" dirty="0">
                <a:solidFill>
                  <a:srgbClr val="FFFFFF"/>
                </a:solidFill>
                <a:latin typeface="Microsoft Sans Serif"/>
                <a:cs typeface="Microsoft Sans Serif"/>
              </a:rPr>
              <a:t> </a:t>
            </a:r>
            <a:r>
              <a:rPr sz="1400" spc="23" dirty="0">
                <a:solidFill>
                  <a:srgbClr val="FFFFFF"/>
                </a:solidFill>
                <a:latin typeface="Microsoft Sans Serif"/>
                <a:cs typeface="Microsoft Sans Serif"/>
              </a:rPr>
              <a:t>column</a:t>
            </a:r>
            <a:r>
              <a:rPr sz="1400" spc="-7" dirty="0">
                <a:solidFill>
                  <a:srgbClr val="FFFFFF"/>
                </a:solidFill>
                <a:latin typeface="Microsoft Sans Serif"/>
                <a:cs typeface="Microsoft Sans Serif"/>
              </a:rPr>
              <a:t> </a:t>
            </a:r>
            <a:r>
              <a:rPr sz="1400" spc="7" dirty="0">
                <a:solidFill>
                  <a:srgbClr val="FFFFFF"/>
                </a:solidFill>
                <a:latin typeface="Microsoft Sans Serif"/>
                <a:cs typeface="Microsoft Sans Serif"/>
              </a:rPr>
              <a:t>instead</a:t>
            </a:r>
            <a:r>
              <a:rPr sz="1400" spc="-7" dirty="0">
                <a:solidFill>
                  <a:srgbClr val="FFFFFF"/>
                </a:solidFill>
                <a:latin typeface="Microsoft Sans Serif"/>
                <a:cs typeface="Microsoft Sans Serif"/>
              </a:rPr>
              <a:t> </a:t>
            </a:r>
            <a:r>
              <a:rPr sz="1400" spc="33" dirty="0">
                <a:solidFill>
                  <a:srgbClr val="FFFFFF"/>
                </a:solidFill>
                <a:latin typeface="Microsoft Sans Serif"/>
                <a:cs typeface="Microsoft Sans Serif"/>
              </a:rPr>
              <a:t>of</a:t>
            </a:r>
            <a:r>
              <a:rPr sz="1400" spc="-7" dirty="0">
                <a:solidFill>
                  <a:srgbClr val="FFFFFF"/>
                </a:solidFill>
                <a:latin typeface="Microsoft Sans Serif"/>
                <a:cs typeface="Microsoft Sans Serif"/>
              </a:rPr>
              <a:t> </a:t>
            </a:r>
            <a:r>
              <a:rPr sz="1400" spc="7" dirty="0">
                <a:solidFill>
                  <a:srgbClr val="FFFFFF"/>
                </a:solidFill>
                <a:latin typeface="Microsoft Sans Serif"/>
                <a:cs typeface="Microsoft Sans Serif"/>
              </a:rPr>
              <a:t>street,</a:t>
            </a:r>
            <a:r>
              <a:rPr sz="1400" spc="-7" dirty="0">
                <a:solidFill>
                  <a:srgbClr val="FFFFFF"/>
                </a:solidFill>
                <a:latin typeface="Microsoft Sans Serif"/>
                <a:cs typeface="Microsoft Sans Serif"/>
              </a:rPr>
              <a:t> </a:t>
            </a:r>
            <a:r>
              <a:rPr sz="1400" spc="-23" dirty="0">
                <a:solidFill>
                  <a:srgbClr val="FFFFFF"/>
                </a:solidFill>
                <a:latin typeface="Microsoft Sans Serif"/>
                <a:cs typeface="Microsoft Sans Serif"/>
              </a:rPr>
              <a:t>city,</a:t>
            </a:r>
            <a:r>
              <a:rPr sz="1400" spc="-7" dirty="0">
                <a:solidFill>
                  <a:srgbClr val="FFFFFF"/>
                </a:solidFill>
                <a:latin typeface="Microsoft Sans Serif"/>
                <a:cs typeface="Microsoft Sans Serif"/>
              </a:rPr>
              <a:t> </a:t>
            </a:r>
            <a:r>
              <a:rPr sz="1400" spc="17" dirty="0">
                <a:solidFill>
                  <a:srgbClr val="FFFFFF"/>
                </a:solidFill>
                <a:latin typeface="Microsoft Sans Serif"/>
                <a:cs typeface="Microsoft Sans Serif"/>
              </a:rPr>
              <a:t>and</a:t>
            </a:r>
            <a:r>
              <a:rPr sz="1400" spc="-7" dirty="0">
                <a:solidFill>
                  <a:srgbClr val="FFFFFF"/>
                </a:solidFill>
                <a:latin typeface="Microsoft Sans Serif"/>
                <a:cs typeface="Microsoft Sans Serif"/>
              </a:rPr>
              <a:t> </a:t>
            </a:r>
            <a:r>
              <a:rPr sz="1400" spc="-27" dirty="0">
                <a:solidFill>
                  <a:srgbClr val="FFFFFF"/>
                </a:solidFill>
                <a:latin typeface="Microsoft Sans Serif"/>
                <a:cs typeface="Microsoft Sans Serif"/>
              </a:rPr>
              <a:t>zip,</a:t>
            </a:r>
            <a:r>
              <a:rPr sz="1400" spc="-7" dirty="0">
                <a:solidFill>
                  <a:srgbClr val="FFFFFF"/>
                </a:solidFill>
                <a:latin typeface="Microsoft Sans Serif"/>
                <a:cs typeface="Microsoft Sans Serif"/>
              </a:rPr>
              <a:t> </a:t>
            </a:r>
            <a:r>
              <a:rPr sz="1400" spc="-47" dirty="0">
                <a:solidFill>
                  <a:srgbClr val="FFFFFF"/>
                </a:solidFill>
                <a:latin typeface="Microsoft Sans Serif"/>
                <a:cs typeface="Microsoft Sans Serif"/>
              </a:rPr>
              <a:t>as</a:t>
            </a:r>
            <a:r>
              <a:rPr sz="1400" spc="-7" dirty="0">
                <a:solidFill>
                  <a:srgbClr val="FFFFFF"/>
                </a:solidFill>
                <a:latin typeface="Microsoft Sans Serif"/>
                <a:cs typeface="Microsoft Sans Serif"/>
              </a:rPr>
              <a:t> </a:t>
            </a:r>
            <a:r>
              <a:rPr sz="1400" spc="10" dirty="0">
                <a:solidFill>
                  <a:srgbClr val="FFFFFF"/>
                </a:solidFill>
                <a:latin typeface="Microsoft Sans Serif"/>
                <a:cs typeface="Microsoft Sans Serif"/>
              </a:rPr>
              <a:t>state</a:t>
            </a:r>
            <a:r>
              <a:rPr sz="1400" spc="-7" dirty="0">
                <a:solidFill>
                  <a:srgbClr val="FFFFFF"/>
                </a:solidFill>
                <a:latin typeface="Microsoft Sans Serif"/>
                <a:cs typeface="Microsoft Sans Serif"/>
              </a:rPr>
              <a:t> encompasses city </a:t>
            </a:r>
            <a:r>
              <a:rPr sz="1400" spc="17" dirty="0">
                <a:solidFill>
                  <a:srgbClr val="FFFFFF"/>
                </a:solidFill>
                <a:latin typeface="Microsoft Sans Serif"/>
                <a:cs typeface="Microsoft Sans Serif"/>
              </a:rPr>
              <a:t>and</a:t>
            </a:r>
            <a:r>
              <a:rPr sz="1400" spc="-10" dirty="0">
                <a:solidFill>
                  <a:srgbClr val="FFFFFF"/>
                </a:solidFill>
                <a:latin typeface="Microsoft Sans Serif"/>
                <a:cs typeface="Microsoft Sans Serif"/>
              </a:rPr>
              <a:t> </a:t>
            </a:r>
            <a:r>
              <a:rPr sz="1400" spc="-3" dirty="0">
                <a:solidFill>
                  <a:srgbClr val="FFFFFF"/>
                </a:solidFill>
                <a:latin typeface="Microsoft Sans Serif"/>
                <a:cs typeface="Microsoft Sans Serif"/>
              </a:rPr>
              <a:t>zip</a:t>
            </a:r>
            <a:r>
              <a:rPr sz="1400" spc="-7" dirty="0">
                <a:solidFill>
                  <a:srgbClr val="FFFFFF"/>
                </a:solidFill>
                <a:latin typeface="Microsoft Sans Serif"/>
                <a:cs typeface="Microsoft Sans Serif"/>
              </a:rPr>
              <a:t> code.</a:t>
            </a:r>
            <a:endParaRPr sz="1400" dirty="0">
              <a:latin typeface="Microsoft Sans Serif"/>
              <a:cs typeface="Microsoft Sans Serif"/>
            </a:endParaRPr>
          </a:p>
        </p:txBody>
      </p:sp>
      <p:sp>
        <p:nvSpPr>
          <p:cNvPr id="7" name="object 7"/>
          <p:cNvSpPr/>
          <p:nvPr/>
        </p:nvSpPr>
        <p:spPr>
          <a:xfrm>
            <a:off x="0" y="2581241"/>
            <a:ext cx="12192000" cy="4276937"/>
          </a:xfrm>
          <a:custGeom>
            <a:avLst/>
            <a:gdLst/>
            <a:ahLst/>
            <a:cxnLst/>
            <a:rect l="l" t="t" r="r" b="b"/>
            <a:pathLst>
              <a:path w="18288000" h="6415405">
                <a:moveTo>
                  <a:pt x="1028217" y="1644510"/>
                </a:moveTo>
                <a:lnTo>
                  <a:pt x="0" y="616292"/>
                </a:lnTo>
                <a:lnTo>
                  <a:pt x="0" y="745363"/>
                </a:lnTo>
                <a:lnTo>
                  <a:pt x="898232" y="1643595"/>
                </a:lnTo>
                <a:lnTo>
                  <a:pt x="0" y="2541841"/>
                </a:lnTo>
                <a:lnTo>
                  <a:pt x="0" y="2672740"/>
                </a:lnTo>
                <a:lnTo>
                  <a:pt x="963688" y="1709051"/>
                </a:lnTo>
                <a:lnTo>
                  <a:pt x="1028217" y="1644510"/>
                </a:lnTo>
                <a:close/>
              </a:path>
              <a:path w="18288000" h="6415405">
                <a:moveTo>
                  <a:pt x="1644459" y="1644459"/>
                </a:moveTo>
                <a:lnTo>
                  <a:pt x="0" y="0"/>
                </a:lnTo>
                <a:lnTo>
                  <a:pt x="0" y="148183"/>
                </a:lnTo>
                <a:lnTo>
                  <a:pt x="1495221" y="1643418"/>
                </a:lnTo>
                <a:lnTo>
                  <a:pt x="0" y="3138652"/>
                </a:lnTo>
                <a:lnTo>
                  <a:pt x="0" y="3288931"/>
                </a:lnTo>
                <a:lnTo>
                  <a:pt x="1644459" y="1644459"/>
                </a:lnTo>
                <a:close/>
              </a:path>
              <a:path w="18288000" h="6415405">
                <a:moveTo>
                  <a:pt x="18287988" y="4505985"/>
                </a:moveTo>
                <a:lnTo>
                  <a:pt x="17010850" y="5783123"/>
                </a:lnTo>
                <a:lnTo>
                  <a:pt x="17642866" y="6415151"/>
                </a:lnTo>
                <a:lnTo>
                  <a:pt x="17773777" y="6415151"/>
                </a:lnTo>
                <a:lnTo>
                  <a:pt x="17140847" y="5782208"/>
                </a:lnTo>
                <a:lnTo>
                  <a:pt x="18287988" y="4635068"/>
                </a:lnTo>
                <a:lnTo>
                  <a:pt x="18287988" y="4505985"/>
                </a:lnTo>
                <a:close/>
              </a:path>
              <a:path w="18288000" h="6415405">
                <a:moveTo>
                  <a:pt x="18287988" y="3846576"/>
                </a:moveTo>
                <a:lnTo>
                  <a:pt x="16438093" y="5696483"/>
                </a:lnTo>
                <a:lnTo>
                  <a:pt x="17156761" y="6415138"/>
                </a:lnTo>
                <a:lnTo>
                  <a:pt x="17342473" y="6415138"/>
                </a:lnTo>
                <a:lnTo>
                  <a:pt x="16622497" y="5695175"/>
                </a:lnTo>
                <a:lnTo>
                  <a:pt x="18287988" y="4029684"/>
                </a:lnTo>
                <a:lnTo>
                  <a:pt x="18287988" y="3846576"/>
                </a:lnTo>
                <a:close/>
              </a:path>
            </a:pathLst>
          </a:custGeom>
          <a:solidFill>
            <a:srgbClr val="FFFFFF"/>
          </a:solidFill>
        </p:spPr>
        <p:txBody>
          <a:bodyPr wrap="square" lIns="0" tIns="0" rIns="0" bIns="0" rtlCol="0"/>
          <a:lstStyle/>
          <a:p>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546" y="545869"/>
            <a:ext cx="5960353" cy="3148801"/>
          </a:xfrm>
          <a:prstGeom prst="rect">
            <a:avLst/>
          </a:prstGeom>
        </p:spPr>
      </p:pic>
      <p:pic>
        <p:nvPicPr>
          <p:cNvPr id="3" name="object 3"/>
          <p:cNvPicPr/>
          <p:nvPr/>
        </p:nvPicPr>
        <p:blipFill>
          <a:blip r:embed="rId3" cstate="print"/>
          <a:stretch>
            <a:fillRect/>
          </a:stretch>
        </p:blipFill>
        <p:spPr>
          <a:xfrm>
            <a:off x="6612368" y="685801"/>
            <a:ext cx="5124449" cy="2571749"/>
          </a:xfrm>
          <a:prstGeom prst="rect">
            <a:avLst/>
          </a:prstGeom>
        </p:spPr>
      </p:pic>
      <p:pic>
        <p:nvPicPr>
          <p:cNvPr id="4" name="object 4"/>
          <p:cNvPicPr/>
          <p:nvPr/>
        </p:nvPicPr>
        <p:blipFill>
          <a:blip r:embed="rId4" cstate="print"/>
          <a:stretch>
            <a:fillRect/>
          </a:stretch>
        </p:blipFill>
        <p:spPr>
          <a:xfrm>
            <a:off x="272532" y="4010558"/>
            <a:ext cx="5713745" cy="2805645"/>
          </a:xfrm>
          <a:prstGeom prst="rect">
            <a:avLst/>
          </a:prstGeom>
        </p:spPr>
      </p:pic>
      <p:pic>
        <p:nvPicPr>
          <p:cNvPr id="5" name="object 5"/>
          <p:cNvPicPr/>
          <p:nvPr/>
        </p:nvPicPr>
        <p:blipFill>
          <a:blip r:embed="rId5" cstate="print"/>
          <a:stretch>
            <a:fillRect/>
          </a:stretch>
        </p:blipFill>
        <p:spPr>
          <a:xfrm>
            <a:off x="6159899" y="3807935"/>
            <a:ext cx="5873749" cy="2895599"/>
          </a:xfrm>
          <a:prstGeom prst="rect">
            <a:avLst/>
          </a:prstGeom>
        </p:spPr>
      </p:pic>
      <p:sp>
        <p:nvSpPr>
          <p:cNvPr id="6" name="object 6"/>
          <p:cNvSpPr txBox="1"/>
          <p:nvPr/>
        </p:nvSpPr>
        <p:spPr>
          <a:xfrm>
            <a:off x="4791650" y="183840"/>
            <a:ext cx="2609003" cy="264667"/>
          </a:xfrm>
          <a:prstGeom prst="rect">
            <a:avLst/>
          </a:prstGeom>
        </p:spPr>
        <p:txBody>
          <a:bodyPr vert="horz" wrap="square" lIns="0" tIns="8043" rIns="0" bIns="0" rtlCol="0">
            <a:spAutoFit/>
          </a:bodyPr>
          <a:lstStyle/>
          <a:p>
            <a:pPr marL="8467">
              <a:spcBef>
                <a:spcPts val="63"/>
              </a:spcBef>
            </a:pPr>
            <a:r>
              <a:rPr sz="1667" b="1" spc="17" dirty="0">
                <a:solidFill>
                  <a:srgbClr val="2A4A9D"/>
                </a:solidFill>
                <a:latin typeface="Tahoma"/>
                <a:cs typeface="Tahoma"/>
              </a:rPr>
              <a:t>UNIVARIATE</a:t>
            </a:r>
            <a:r>
              <a:rPr sz="1667" b="1" spc="-47" dirty="0">
                <a:solidFill>
                  <a:srgbClr val="2A4A9D"/>
                </a:solidFill>
                <a:latin typeface="Tahoma"/>
                <a:cs typeface="Tahoma"/>
              </a:rPr>
              <a:t> </a:t>
            </a:r>
            <a:r>
              <a:rPr sz="1667" b="1" spc="43" dirty="0">
                <a:solidFill>
                  <a:srgbClr val="2A4A9D"/>
                </a:solidFill>
                <a:latin typeface="Tahoma"/>
                <a:cs typeface="Tahoma"/>
              </a:rPr>
              <a:t>ANALYSIS</a:t>
            </a:r>
            <a:endParaRPr sz="1667">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C8263-15A2-FA3B-0534-4AD08ECD81A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Times New Roman" panose="02020603050405020304" pitchFamily="18" charset="0"/>
                <a:cs typeface="Times New Roman" panose="02020603050405020304" pitchFamily="18" charset="0"/>
              </a:rPr>
              <a:t>Distribution of Target variable</a:t>
            </a:r>
          </a:p>
        </p:txBody>
      </p:sp>
      <p:pic>
        <p:nvPicPr>
          <p:cNvPr id="4" name="Content Placeholder 3" descr="Chart&#10;&#10;Description automatically generated">
            <a:extLst>
              <a:ext uri="{FF2B5EF4-FFF2-40B4-BE49-F238E27FC236}">
                <a16:creationId xmlns:a16="http://schemas.microsoft.com/office/drawing/2014/main" id="{46ECA655-9A81-0721-4797-6EE19382C8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77316" y="1266487"/>
            <a:ext cx="6780700" cy="4717623"/>
          </a:xfrm>
          <a:prstGeom prst="rect">
            <a:avLst/>
          </a:prstGeom>
        </p:spPr>
      </p:pic>
      <p:pic>
        <p:nvPicPr>
          <p:cNvPr id="5" name="image1.png" descr="Logo&#10;&#10;Description automatically generated with low confidence">
            <a:extLst>
              <a:ext uri="{FF2B5EF4-FFF2-40B4-BE49-F238E27FC236}">
                <a16:creationId xmlns:a16="http://schemas.microsoft.com/office/drawing/2014/main" id="{51F316AF-6936-6905-5C34-B7C1286C093D}"/>
              </a:ext>
            </a:extLst>
          </p:cNvPr>
          <p:cNvPicPr/>
          <p:nvPr/>
        </p:nvPicPr>
        <p:blipFill>
          <a:blip r:embed="rId3"/>
          <a:srcRect/>
          <a:stretch>
            <a:fillRect/>
          </a:stretch>
        </p:blipFill>
        <p:spPr>
          <a:xfrm>
            <a:off x="182729" y="0"/>
            <a:ext cx="1635978" cy="808400"/>
          </a:xfrm>
          <a:prstGeom prst="rect">
            <a:avLst/>
          </a:prstGeom>
          <a:ln/>
        </p:spPr>
      </p:pic>
    </p:spTree>
    <p:extLst>
      <p:ext uri="{BB962C8B-B14F-4D97-AF65-F5344CB8AC3E}">
        <p14:creationId xmlns:p14="http://schemas.microsoft.com/office/powerpoint/2010/main" val="420602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8F7EF-2853-AC0E-D880-B9A40CF0984F}"/>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kern="1200" dirty="0">
                <a:solidFill>
                  <a:srgbClr val="FFFFFF"/>
                </a:solidFill>
                <a:latin typeface="+mj-lt"/>
                <a:ea typeface="+mj-ea"/>
                <a:cs typeface="+mj-cs"/>
              </a:rPr>
              <a:t> Distribution of numerical variables</a:t>
            </a:r>
          </a:p>
        </p:txBody>
      </p:sp>
      <p:pic>
        <p:nvPicPr>
          <p:cNvPr id="3" name="object 2">
            <a:extLst>
              <a:ext uri="{FF2B5EF4-FFF2-40B4-BE49-F238E27FC236}">
                <a16:creationId xmlns:a16="http://schemas.microsoft.com/office/drawing/2014/main" id="{9D40E7BD-A591-DE5A-274C-76896F6D14BB}"/>
              </a:ext>
            </a:extLst>
          </p:cNvPr>
          <p:cNvPicPr/>
          <p:nvPr/>
        </p:nvPicPr>
        <p:blipFill>
          <a:blip r:embed="rId2" cstate="print"/>
          <a:stretch>
            <a:fillRect/>
          </a:stretch>
        </p:blipFill>
        <p:spPr>
          <a:xfrm>
            <a:off x="4072408" y="1109565"/>
            <a:ext cx="6804078" cy="3419049"/>
          </a:xfrm>
          <a:prstGeom prst="rect">
            <a:avLst/>
          </a:prstGeom>
        </p:spPr>
      </p:pic>
      <p:pic>
        <p:nvPicPr>
          <p:cNvPr id="7" name="image1.png" descr="Logo&#10;&#10;Description automatically generated with low confidence">
            <a:extLst>
              <a:ext uri="{FF2B5EF4-FFF2-40B4-BE49-F238E27FC236}">
                <a16:creationId xmlns:a16="http://schemas.microsoft.com/office/drawing/2014/main" id="{E8A6CEBB-64ED-F7B4-52B3-AE7AB552B9C7}"/>
              </a:ext>
            </a:extLst>
          </p:cNvPr>
          <p:cNvPicPr/>
          <p:nvPr/>
        </p:nvPicPr>
        <p:blipFill>
          <a:blip r:embed="rId3"/>
          <a:srcRect/>
          <a:stretch>
            <a:fillRect/>
          </a:stretch>
        </p:blipFill>
        <p:spPr>
          <a:xfrm>
            <a:off x="6175" y="16425"/>
            <a:ext cx="1635978" cy="808400"/>
          </a:xfrm>
          <a:prstGeom prst="rect">
            <a:avLst/>
          </a:prstGeom>
          <a:ln/>
        </p:spPr>
      </p:pic>
      <p:sp>
        <p:nvSpPr>
          <p:cNvPr id="5" name="TextBox 4">
            <a:extLst>
              <a:ext uri="{FF2B5EF4-FFF2-40B4-BE49-F238E27FC236}">
                <a16:creationId xmlns:a16="http://schemas.microsoft.com/office/drawing/2014/main" id="{7475919A-A95D-B83B-63BA-AF36CC20B49B}"/>
              </a:ext>
            </a:extLst>
          </p:cNvPr>
          <p:cNvSpPr txBox="1"/>
          <p:nvPr/>
        </p:nvSpPr>
        <p:spPr>
          <a:xfrm>
            <a:off x="1124465" y="4767613"/>
            <a:ext cx="10114224" cy="1574790"/>
          </a:xfrm>
          <a:prstGeom prst="rect">
            <a:avLst/>
          </a:prstGeom>
          <a:noFill/>
        </p:spPr>
        <p:txBody>
          <a:bodyPr wrap="square">
            <a:spAutoFit/>
          </a:bodyPr>
          <a:lstStyle/>
          <a:p>
            <a:pPr marL="342900" indent="-342900">
              <a:lnSpc>
                <a:spcPct val="90000"/>
              </a:lnSpc>
              <a:spcBef>
                <a:spcPts val="1000"/>
              </a:spcBef>
              <a:buFont typeface="+mj-lt"/>
              <a:buAutoNum type="alphaLcPeriod"/>
            </a:pPr>
            <a:r>
              <a:rPr lang="en-IN" sz="1400" dirty="0">
                <a:latin typeface="Times New Roman" panose="02020603050405020304" pitchFamily="18" charset="0"/>
                <a:cs typeface="Times New Roman" panose="02020603050405020304" pitchFamily="18" charset="0"/>
              </a:rPr>
              <a:t>State and category show some significant differences in between actual frauds.</a:t>
            </a:r>
          </a:p>
          <a:p>
            <a:pPr marL="342900" marR="13335" indent="-342900">
              <a:lnSpc>
                <a:spcPct val="90000"/>
              </a:lnSpc>
              <a:spcBef>
                <a:spcPts val="1000"/>
              </a:spcBef>
              <a:buFont typeface="+mj-lt"/>
              <a:buAutoNum type="alphaLcPeriod"/>
            </a:pPr>
            <a:r>
              <a:rPr lang="en-IN" sz="1400" dirty="0">
                <a:latin typeface="Times New Roman" panose="02020603050405020304" pitchFamily="18" charset="0"/>
                <a:cs typeface="Times New Roman" panose="02020603050405020304" pitchFamily="18" charset="0"/>
              </a:rPr>
              <a:t>Gender and </a:t>
            </a:r>
            <a:r>
              <a:rPr lang="en-IN" sz="1400" dirty="0" err="1">
                <a:latin typeface="Times New Roman" panose="02020603050405020304" pitchFamily="18" charset="0"/>
                <a:cs typeface="Times New Roman" panose="02020603050405020304" pitchFamily="18" charset="0"/>
              </a:rPr>
              <a:t>trans_day</a:t>
            </a:r>
            <a:r>
              <a:rPr lang="en-IN" sz="1400" dirty="0">
                <a:latin typeface="Times New Roman" panose="02020603050405020304" pitchFamily="18" charset="0"/>
                <a:cs typeface="Times New Roman" panose="02020603050405020304" pitchFamily="18" charset="0"/>
              </a:rPr>
              <a:t> of week show no significant differences in between actual  frauds.</a:t>
            </a:r>
          </a:p>
          <a:p>
            <a:pPr marL="342900" marR="5080" indent="-342900">
              <a:lnSpc>
                <a:spcPct val="90000"/>
              </a:lnSpc>
              <a:spcBef>
                <a:spcPts val="1000"/>
              </a:spcBef>
              <a:buFont typeface="+mj-lt"/>
              <a:buAutoNum type="alphaLcPeriod"/>
            </a:pPr>
            <a:r>
              <a:rPr lang="en-IN" sz="1400" dirty="0" err="1">
                <a:latin typeface="Times New Roman" panose="02020603050405020304" pitchFamily="18" charset="0"/>
                <a:cs typeface="Times New Roman" panose="02020603050405020304" pitchFamily="18" charset="0"/>
              </a:rPr>
              <a:t>CC_num</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city_pop</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unix_time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trans_day</a:t>
            </a:r>
            <a:r>
              <a:rPr lang="en-IN" sz="1400" dirty="0">
                <a:latin typeface="Times New Roman" panose="02020603050405020304" pitchFamily="18" charset="0"/>
                <a:cs typeface="Times New Roman" panose="02020603050405020304" pitchFamily="18" charset="0"/>
              </a:rPr>
              <a:t>, age and displacement are overlapping  which means there is no such significant differences.</a:t>
            </a:r>
          </a:p>
          <a:p>
            <a:pPr marR="5080">
              <a:lnSpc>
                <a:spcPct val="90000"/>
              </a:lnSpc>
              <a:spcBef>
                <a:spcPts val="1000"/>
              </a:spcBef>
            </a:pPr>
            <a:endParaRPr lang="en-IN" sz="1400" dirty="0">
              <a:latin typeface="Times New Roman" panose="02020603050405020304" pitchFamily="18" charset="0"/>
              <a:cs typeface="Times New Roman" panose="02020603050405020304" pitchFamily="18" charset="0"/>
            </a:endParaRPr>
          </a:p>
          <a:p>
            <a:pPr marL="342900" marR="13335" indent="-342900">
              <a:lnSpc>
                <a:spcPct val="90000"/>
              </a:lnSpc>
              <a:spcBef>
                <a:spcPts val="1000"/>
              </a:spcBef>
              <a:buFont typeface="+mj-lt"/>
              <a:buAutoNum type="alphaLcPeriod"/>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28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30AA3-F916-9022-D023-D96A6D74AA0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Correlation between variables</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0C15293D-358C-ADC3-E7C3-AA505E80D79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77316" y="774886"/>
            <a:ext cx="6780700" cy="5305898"/>
          </a:xfrm>
          <a:prstGeom prst="rect">
            <a:avLst/>
          </a:prstGeom>
        </p:spPr>
      </p:pic>
      <p:pic>
        <p:nvPicPr>
          <p:cNvPr id="5" name="image1.png" descr="Logo&#10;&#10;Description automatically generated with low confidence">
            <a:extLst>
              <a:ext uri="{FF2B5EF4-FFF2-40B4-BE49-F238E27FC236}">
                <a16:creationId xmlns:a16="http://schemas.microsoft.com/office/drawing/2014/main" id="{9830302E-1EDE-C92F-21C4-94FBF1404512}"/>
              </a:ext>
            </a:extLst>
          </p:cNvPr>
          <p:cNvPicPr/>
          <p:nvPr/>
        </p:nvPicPr>
        <p:blipFill>
          <a:blip r:embed="rId3"/>
          <a:srcRect/>
          <a:stretch>
            <a:fillRect/>
          </a:stretch>
        </p:blipFill>
        <p:spPr>
          <a:xfrm>
            <a:off x="182729" y="0"/>
            <a:ext cx="1635978" cy="808400"/>
          </a:xfrm>
          <a:prstGeom prst="rect">
            <a:avLst/>
          </a:prstGeom>
          <a:ln/>
        </p:spPr>
      </p:pic>
    </p:spTree>
    <p:extLst>
      <p:ext uri="{BB962C8B-B14F-4D97-AF65-F5344CB8AC3E}">
        <p14:creationId xmlns:p14="http://schemas.microsoft.com/office/powerpoint/2010/main" val="650189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16553</TotalTime>
  <Words>984</Words>
  <Application>Microsoft Macintosh PowerPoint</Application>
  <PresentationFormat>Widescreen</PresentationFormat>
  <Paragraphs>70</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Microsoft Sans Serif</vt:lpstr>
      <vt:lpstr>Tahoma</vt:lpstr>
      <vt:lpstr>Times New Roman</vt:lpstr>
      <vt:lpstr>Office Theme</vt:lpstr>
      <vt:lpstr>FRAUD DETECTION</vt:lpstr>
      <vt:lpstr>What is Fraud</vt:lpstr>
      <vt:lpstr>Business objectives </vt:lpstr>
      <vt:lpstr>Data set description</vt:lpstr>
      <vt:lpstr>PowerPoint Presentation</vt:lpstr>
      <vt:lpstr>PowerPoint Presentation</vt:lpstr>
      <vt:lpstr>Distribution of Target variable</vt:lpstr>
      <vt:lpstr> Distribution of numerical variables</vt:lpstr>
      <vt:lpstr>Correlation between variables</vt:lpstr>
      <vt:lpstr>Feature Engineering</vt:lpstr>
      <vt:lpstr>Basic model</vt:lpstr>
      <vt:lpstr>Undersampling </vt:lpstr>
      <vt:lpstr>Model after under sampling</vt:lpstr>
      <vt:lpstr>         Final optimization of the model</vt:lpstr>
      <vt:lpstr>Conclusion and Future perspective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dc:creator>bondigamadhavi@gmail.com</dc:creator>
  <cp:lastModifiedBy>bondigamadhavi@gmail.com</cp:lastModifiedBy>
  <cp:revision>34</cp:revision>
  <dcterms:created xsi:type="dcterms:W3CDTF">2023-04-07T06:42:24Z</dcterms:created>
  <dcterms:modified xsi:type="dcterms:W3CDTF">2023-06-17T16:30:01Z</dcterms:modified>
</cp:coreProperties>
</file>